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8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6" r:id="rId28"/>
    <p:sldId id="287" r:id="rId29"/>
    <p:sldId id="288" r:id="rId30"/>
    <p:sldId id="289" r:id="rId31"/>
    <p:sldId id="290" r:id="rId32"/>
    <p:sldId id="292" r:id="rId33"/>
    <p:sldId id="29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2368-216A-4186-97FA-A0CA1CAE97EF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6C686-251F-4865-8E1A-E6AAFFD6CA8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2368-216A-4186-97FA-A0CA1CAE97EF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C686-251F-4865-8E1A-E6AAFFD6C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2368-216A-4186-97FA-A0CA1CAE97EF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C686-251F-4865-8E1A-E6AAFFD6C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462368-216A-4186-97FA-A0CA1CAE97EF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766C686-251F-4865-8E1A-E6AAFFD6CA8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2368-216A-4186-97FA-A0CA1CAE97EF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C686-251F-4865-8E1A-E6AAFFD6CA8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2368-216A-4186-97FA-A0CA1CAE97EF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C686-251F-4865-8E1A-E6AAFFD6CA8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C686-251F-4865-8E1A-E6AAFFD6CA8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2368-216A-4186-97FA-A0CA1CAE97EF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2368-216A-4186-97FA-A0CA1CAE97EF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C686-251F-4865-8E1A-E6AAFFD6CA8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2368-216A-4186-97FA-A0CA1CAE97EF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C686-251F-4865-8E1A-E6AAFFD6C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462368-216A-4186-97FA-A0CA1CAE97EF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766C686-251F-4865-8E1A-E6AAFFD6CA8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2368-216A-4186-97FA-A0CA1CAE97EF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66C686-251F-4865-8E1A-E6AAFFD6CA8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462368-216A-4186-97FA-A0CA1CAE97EF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766C686-251F-4865-8E1A-E6AAFFD6CA8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 bwMode="auto">
          <a:xfrm>
            <a:off x="226982" y="1467585"/>
            <a:ext cx="4345018" cy="31432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Стажёрская практика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Оптимизация образовательного</a:t>
            </a:r>
          </a:p>
          <a:p>
            <a:pPr algn="ctr"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п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роцесса через интегрированную</a:t>
            </a:r>
          </a:p>
          <a:p>
            <a:pPr algn="ctr"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м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одель учебной, внеучебной</a:t>
            </a:r>
          </a:p>
          <a:p>
            <a:pPr algn="ctr">
              <a:defRPr/>
            </a:pP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д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еятельности и дополнительного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образования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42875" y="4941888"/>
            <a:ext cx="9001125" cy="1638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с.Новоярки</a:t>
            </a: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500063" y="1928813"/>
            <a:ext cx="3857625" cy="25717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0" y="28575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 общеобразовательное </a:t>
            </a: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учреждение </a:t>
            </a:r>
            <a:endParaRPr lang="ru-RU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«Новоярковская  средняя  </a:t>
            </a:r>
            <a:r>
              <a:rPr lang="ru-RU" sz="14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общеобразовательная школа»</a:t>
            </a:r>
            <a:endParaRPr lang="ru-RU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9188" y="1628801"/>
            <a:ext cx="3905250" cy="28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58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4512501" cy="3384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0020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01008"/>
            <a:ext cx="4059238" cy="30444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676790" cy="350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3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3966584" cy="29749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35586"/>
            <a:ext cx="4230613" cy="317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6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69847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Проект </a:t>
            </a:r>
          </a:p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«Успех каждого ребенка»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82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88840"/>
            <a:ext cx="6721493" cy="225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3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850"/>
            <a:ext cx="4755723" cy="26750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88871"/>
            <a:ext cx="3291830" cy="43891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07494"/>
            <a:ext cx="4187957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3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899925" cy="29249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75" y="3789040"/>
            <a:ext cx="6543556" cy="2867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4814"/>
            <a:ext cx="321200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3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262"/>
            <a:ext cx="2787774" cy="37170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190860"/>
            <a:ext cx="2941242" cy="35957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2832"/>
            <a:ext cx="2787774" cy="3717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130238"/>
            <a:ext cx="2787774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9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40466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Программы: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484785"/>
            <a:ext cx="6696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Мир VR;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Увлекательное программирование;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Шахматы;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Безопасное детство;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«Школьный вестник»;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«Творческая мастерская»;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«Школьный балаганчик»;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«Волшебный объектив»;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 «Волшебный мир бумаги</a:t>
            </a:r>
            <a:r>
              <a:rPr lang="ru-RU" sz="2800" dirty="0" smtClean="0">
                <a:solidFill>
                  <a:srgbClr val="002060"/>
                </a:solidFill>
              </a:rPr>
              <a:t>»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3563888" cy="26729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8068"/>
            <a:ext cx="4139952" cy="31049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0" y="3356992"/>
            <a:ext cx="4368485" cy="32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0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https://avatars.mds.yandex.net/get-zen_doc/29317/pub_5a7f74a35816694e34ccce41_5a7f74ad3c50f76e2e588b2a/scale_1200"/>
          <p:cNvPicPr/>
          <p:nvPr/>
        </p:nvPicPr>
        <p:blipFill>
          <a:blip r:embed="rId2"/>
          <a:srcRect l="3888" r="9615" b="-377"/>
          <a:stretch>
            <a:fillRect/>
          </a:stretch>
        </p:blipFill>
        <p:spPr bwMode="auto">
          <a:xfrm>
            <a:off x="3724275" y="2740977"/>
            <a:ext cx="1695450" cy="137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WordArt 29"/>
          <p:cNvSpPr>
            <a:spLocks noChangeArrowheads="1" noChangeShapeType="1" noTextEdit="1"/>
          </p:cNvSpPr>
          <p:nvPr/>
        </p:nvSpPr>
        <p:spPr bwMode="auto">
          <a:xfrm>
            <a:off x="3124557" y="1196752"/>
            <a:ext cx="2808311" cy="122413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E36C0A"/>
                  </a:solidFill>
                  <a:round/>
                  <a:headEnd/>
                  <a:tailEnd/>
                </a:ln>
                <a:solidFill>
                  <a:srgbClr val="FBD4B4"/>
                </a:solidFill>
                <a:effectLst/>
                <a:latin typeface="Impact"/>
              </a:rPr>
              <a:t>Урочная </a:t>
            </a:r>
          </a:p>
          <a:p>
            <a:pPr algn="ctr" rtl="0">
              <a:buNone/>
            </a:pPr>
            <a:r>
              <a:rPr lang="ru-RU" sz="3600" kern="10" spc="0" dirty="0" smtClean="0">
                <a:ln w="9525">
                  <a:solidFill>
                    <a:srgbClr val="E36C0A"/>
                  </a:solidFill>
                  <a:round/>
                  <a:headEnd/>
                  <a:tailEnd/>
                </a:ln>
                <a:solidFill>
                  <a:srgbClr val="FBD4B4"/>
                </a:solidFill>
                <a:effectLst/>
                <a:latin typeface="Impact"/>
              </a:rPr>
              <a:t>деятельность</a:t>
            </a:r>
            <a:endParaRPr lang="ru-RU" sz="3600" kern="10" spc="0" dirty="0">
              <a:ln w="9525">
                <a:solidFill>
                  <a:srgbClr val="E36C0A"/>
                </a:solidFill>
                <a:round/>
                <a:headEnd/>
                <a:tailEnd/>
              </a:ln>
              <a:solidFill>
                <a:srgbClr val="FBD4B4"/>
              </a:solidFill>
              <a:effectLst/>
              <a:latin typeface="Impact"/>
            </a:endParaRPr>
          </a:p>
        </p:txBody>
      </p:sp>
      <p:sp>
        <p:nvSpPr>
          <p:cNvPr id="29" name="WordArt 30"/>
          <p:cNvSpPr>
            <a:spLocks noChangeArrowheads="1" noChangeShapeType="1" noTextEdit="1"/>
          </p:cNvSpPr>
          <p:nvPr/>
        </p:nvSpPr>
        <p:spPr bwMode="auto">
          <a:xfrm>
            <a:off x="971600" y="4077072"/>
            <a:ext cx="2152957" cy="136815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smtClean="0">
                <a:ln w="9525">
                  <a:solidFill>
                    <a:srgbClr val="E36C0A"/>
                  </a:solidFill>
                  <a:round/>
                  <a:headEnd/>
                  <a:tailEnd/>
                </a:ln>
                <a:solidFill>
                  <a:srgbClr val="FBD4B4"/>
                </a:solidFill>
                <a:effectLst/>
                <a:latin typeface="Impact"/>
              </a:rPr>
              <a:t>Внеурочная </a:t>
            </a:r>
          </a:p>
          <a:p>
            <a:pPr algn="ctr" rtl="0">
              <a:buNone/>
            </a:pPr>
            <a:r>
              <a:rPr lang="ru-RU" sz="3600" kern="10" spc="0" smtClean="0">
                <a:ln w="9525">
                  <a:solidFill>
                    <a:srgbClr val="E36C0A"/>
                  </a:solidFill>
                  <a:round/>
                  <a:headEnd/>
                  <a:tailEnd/>
                </a:ln>
                <a:solidFill>
                  <a:srgbClr val="FBD4B4"/>
                </a:solidFill>
                <a:effectLst/>
                <a:latin typeface="Impact"/>
              </a:rPr>
              <a:t>деятельность</a:t>
            </a:r>
            <a:endParaRPr lang="ru-RU" sz="3600" kern="10" spc="0">
              <a:ln w="9525">
                <a:solidFill>
                  <a:srgbClr val="E36C0A"/>
                </a:solidFill>
                <a:round/>
                <a:headEnd/>
                <a:tailEnd/>
              </a:ln>
              <a:solidFill>
                <a:srgbClr val="FBD4B4"/>
              </a:solidFill>
              <a:effectLst/>
              <a:latin typeface="Impact"/>
            </a:endParaRPr>
          </a:p>
        </p:txBody>
      </p:sp>
      <p:sp>
        <p:nvSpPr>
          <p:cNvPr id="30" name="WordArt 31"/>
          <p:cNvSpPr>
            <a:spLocks noChangeArrowheads="1" noChangeShapeType="1" noTextEdit="1"/>
          </p:cNvSpPr>
          <p:nvPr/>
        </p:nvSpPr>
        <p:spPr bwMode="auto">
          <a:xfrm>
            <a:off x="5868144" y="4221088"/>
            <a:ext cx="2232248" cy="115212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smtClean="0">
                <a:ln w="9525">
                  <a:solidFill>
                    <a:srgbClr val="E36C0A"/>
                  </a:solidFill>
                  <a:round/>
                  <a:headEnd/>
                  <a:tailEnd/>
                </a:ln>
                <a:solidFill>
                  <a:srgbClr val="FBD4B4"/>
                </a:solidFill>
                <a:effectLst/>
                <a:latin typeface="Impact"/>
              </a:rPr>
              <a:t>Дополнительное</a:t>
            </a:r>
          </a:p>
          <a:p>
            <a:pPr algn="ctr" rtl="0">
              <a:buNone/>
            </a:pPr>
            <a:r>
              <a:rPr lang="ru-RU" sz="3600" kern="10" spc="0" smtClean="0">
                <a:ln w="9525">
                  <a:solidFill>
                    <a:srgbClr val="E36C0A"/>
                  </a:solidFill>
                  <a:round/>
                  <a:headEnd/>
                  <a:tailEnd/>
                </a:ln>
                <a:solidFill>
                  <a:srgbClr val="FBD4B4"/>
                </a:solidFill>
                <a:effectLst/>
                <a:latin typeface="Impact"/>
              </a:rPr>
              <a:t> образование</a:t>
            </a:r>
            <a:endParaRPr lang="ru-RU" sz="3600" kern="10" spc="0">
              <a:ln w="9525">
                <a:solidFill>
                  <a:srgbClr val="E36C0A"/>
                </a:solidFill>
                <a:round/>
                <a:headEnd/>
                <a:tailEnd/>
              </a:ln>
              <a:solidFill>
                <a:srgbClr val="FBD4B4"/>
              </a:solidFill>
              <a:effectLst/>
              <a:latin typeface="Impact"/>
            </a:endParaRPr>
          </a:p>
        </p:txBody>
      </p:sp>
      <p:sp>
        <p:nvSpPr>
          <p:cNvPr id="31" name="Месяц 30"/>
          <p:cNvSpPr/>
          <p:nvPr/>
        </p:nvSpPr>
        <p:spPr>
          <a:xfrm rot="844287">
            <a:off x="1302902" y="2029378"/>
            <a:ext cx="1397128" cy="219887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Месяц 37"/>
          <p:cNvSpPr/>
          <p:nvPr/>
        </p:nvSpPr>
        <p:spPr>
          <a:xfrm rot="9422231">
            <a:off x="6409171" y="1991032"/>
            <a:ext cx="1397128" cy="219887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Месяц 38"/>
          <p:cNvSpPr/>
          <p:nvPr/>
        </p:nvSpPr>
        <p:spPr>
          <a:xfrm rot="16200000">
            <a:off x="3954945" y="4118064"/>
            <a:ext cx="1397128" cy="3763417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" name="Прямоугольник 2047"/>
          <p:cNvSpPr/>
          <p:nvPr/>
        </p:nvSpPr>
        <p:spPr>
          <a:xfrm>
            <a:off x="1115616" y="258275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Модель организации образовательного процесса </a:t>
            </a:r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МБОУ </a:t>
            </a:r>
            <a:r>
              <a:rPr lang="ru-RU" b="1" dirty="0">
                <a:solidFill>
                  <a:srgbClr val="7030A0"/>
                </a:solidFill>
              </a:rPr>
              <a:t>«Новоярковская СОШ»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4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128459" cy="30963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996952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8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40"/>
            <a:ext cx="612068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8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752528" cy="3171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60528"/>
            <a:ext cx="4678957" cy="312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5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747230" cy="3168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290" y="3068960"/>
            <a:ext cx="5150142" cy="343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4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736526" cy="26642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156" y="3231558"/>
            <a:ext cx="4515252" cy="300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4572992" cy="34297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06942"/>
            <a:ext cx="5041528" cy="378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3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3384376" cy="47552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16832"/>
            <a:ext cx="3428132" cy="445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69847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Проект 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</a:rPr>
              <a:t>«Социальное партнерство как эффективное средство к повышению самореализации и самоопределению учащихся»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7025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5650" y="404664"/>
            <a:ext cx="2098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Наши партнеры:</a:t>
            </a:r>
          </a:p>
        </p:txBody>
      </p:sp>
      <p:sp>
        <p:nvSpPr>
          <p:cNvPr id="3" name="Скругленный прямоугольник 2"/>
          <p:cNvSpPr>
            <a:spLocks noChangeArrowheads="1"/>
          </p:cNvSpPr>
          <p:nvPr/>
        </p:nvSpPr>
        <p:spPr bwMode="auto">
          <a:xfrm>
            <a:off x="3545544" y="2355289"/>
            <a:ext cx="2038350" cy="1011555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4" name="Поле 129"/>
          <p:cNvSpPr txBox="1">
            <a:spLocks noChangeArrowheads="1"/>
          </p:cNvSpPr>
          <p:nvPr/>
        </p:nvSpPr>
        <p:spPr bwMode="auto">
          <a:xfrm>
            <a:off x="3616981" y="2486098"/>
            <a:ext cx="1895475" cy="74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МБОУ 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«Новоярковская СОШ»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оле 20"/>
          <p:cNvSpPr txBox="1">
            <a:spLocks noChangeArrowheads="1"/>
          </p:cNvSpPr>
          <p:nvPr/>
        </p:nvSpPr>
        <p:spPr bwMode="auto">
          <a:xfrm>
            <a:off x="6444208" y="3505040"/>
            <a:ext cx="1857375" cy="695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Каменский краеведческий музей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6" name="Поле 133"/>
          <p:cNvSpPr txBox="1">
            <a:spLocks noChangeArrowheads="1"/>
          </p:cNvSpPr>
          <p:nvPr/>
        </p:nvSpPr>
        <p:spPr bwMode="auto">
          <a:xfrm>
            <a:off x="1341755" y="1652661"/>
            <a:ext cx="1781175" cy="9575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Calibri"/>
                <a:cs typeface="Times New Roman"/>
              </a:rPr>
              <a:t>МБУДО «Каменская детская школа искусств» Алтайского края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оле 21"/>
          <p:cNvSpPr txBox="1">
            <a:spLocks noChangeArrowheads="1"/>
          </p:cNvSpPr>
          <p:nvPr/>
        </p:nvSpPr>
        <p:spPr bwMode="auto">
          <a:xfrm>
            <a:off x="770255" y="3501008"/>
            <a:ext cx="2171700" cy="873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latin typeface="Times New Roman"/>
                <a:ea typeface="Calibri"/>
                <a:cs typeface="Times New Roman"/>
              </a:rPr>
              <a:t>КГБУСО "Комплексный центр социального обслуживания населения Каменского района"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оле 132"/>
          <p:cNvSpPr txBox="1">
            <a:spLocks noChangeArrowheads="1"/>
          </p:cNvSpPr>
          <p:nvPr/>
        </p:nvSpPr>
        <p:spPr bwMode="auto">
          <a:xfrm>
            <a:off x="6387782" y="1699968"/>
            <a:ext cx="1857375" cy="7861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effectLst/>
                <a:latin typeface="Times New Roman"/>
                <a:ea typeface="Calibri"/>
                <a:cs typeface="Times New Roman"/>
              </a:rPr>
              <a:t>МБУДО «Каменская спортивная школа»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оле 140"/>
          <p:cNvSpPr txBox="1">
            <a:spLocks noChangeArrowheads="1"/>
          </p:cNvSpPr>
          <p:nvPr/>
        </p:nvSpPr>
        <p:spPr bwMode="auto">
          <a:xfrm>
            <a:off x="3708104" y="914400"/>
            <a:ext cx="1713230" cy="981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Calibri"/>
                <a:cs typeface="Times New Roman"/>
              </a:rPr>
              <a:t>МБУДО «Каменский многопрофильный образовательный центр»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Поле 18"/>
          <p:cNvSpPr txBox="1">
            <a:spLocks noChangeArrowheads="1"/>
          </p:cNvSpPr>
          <p:nvPr/>
        </p:nvSpPr>
        <p:spPr bwMode="auto">
          <a:xfrm>
            <a:off x="3766430" y="5452515"/>
            <a:ext cx="1771650" cy="796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Новоярковская сельская библиотека №10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1" name="Прямая со стрелкой 10"/>
          <p:cNvCxnSpPr>
            <a:cxnSpLocks noChangeShapeType="1"/>
          </p:cNvCxnSpPr>
          <p:nvPr/>
        </p:nvCxnSpPr>
        <p:spPr bwMode="auto">
          <a:xfrm flipV="1">
            <a:off x="4499992" y="1907614"/>
            <a:ext cx="9525" cy="4476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Прямая со стрелкой 11"/>
          <p:cNvCxnSpPr>
            <a:cxnSpLocks noChangeShapeType="1"/>
          </p:cNvCxnSpPr>
          <p:nvPr/>
        </p:nvCxnSpPr>
        <p:spPr bwMode="auto">
          <a:xfrm flipH="1" flipV="1">
            <a:off x="3173095" y="2319149"/>
            <a:ext cx="228600" cy="20764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Прямая со стрелкой 12"/>
          <p:cNvCxnSpPr>
            <a:cxnSpLocks noChangeShapeType="1"/>
          </p:cNvCxnSpPr>
          <p:nvPr/>
        </p:nvCxnSpPr>
        <p:spPr bwMode="auto">
          <a:xfrm flipV="1">
            <a:off x="5796136" y="2312743"/>
            <a:ext cx="296545" cy="17335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Прямая со стрелкой 13"/>
          <p:cNvCxnSpPr>
            <a:cxnSpLocks noChangeShapeType="1"/>
          </p:cNvCxnSpPr>
          <p:nvPr/>
        </p:nvCxnSpPr>
        <p:spPr bwMode="auto">
          <a:xfrm flipH="1">
            <a:off x="2923830" y="3143006"/>
            <a:ext cx="591820" cy="4476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Прямая со стрелкой 14"/>
          <p:cNvCxnSpPr>
            <a:cxnSpLocks noChangeShapeType="1"/>
          </p:cNvCxnSpPr>
          <p:nvPr/>
        </p:nvCxnSpPr>
        <p:spPr bwMode="auto">
          <a:xfrm>
            <a:off x="5715808" y="3143006"/>
            <a:ext cx="457200" cy="53149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Прямая со стрелкой 15"/>
          <p:cNvCxnSpPr>
            <a:cxnSpLocks noChangeShapeType="1"/>
          </p:cNvCxnSpPr>
          <p:nvPr/>
        </p:nvCxnSpPr>
        <p:spPr bwMode="auto">
          <a:xfrm>
            <a:off x="4580255" y="3590681"/>
            <a:ext cx="0" cy="161671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Поле 19"/>
          <p:cNvSpPr txBox="1">
            <a:spLocks noChangeArrowheads="1"/>
          </p:cNvSpPr>
          <p:nvPr/>
        </p:nvSpPr>
        <p:spPr bwMode="auto">
          <a:xfrm>
            <a:off x="1598930" y="5013176"/>
            <a:ext cx="1771650" cy="942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err="1">
                <a:effectLst/>
                <a:latin typeface="Times New Roman"/>
                <a:ea typeface="Calibri"/>
                <a:cs typeface="Times New Roman"/>
              </a:rPr>
              <a:t>Новояровский</a:t>
            </a: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 сельский дом культуры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Поле 17"/>
          <p:cNvSpPr txBox="1">
            <a:spLocks noChangeArrowheads="1"/>
          </p:cNvSpPr>
          <p:nvPr/>
        </p:nvSpPr>
        <p:spPr bwMode="auto">
          <a:xfrm>
            <a:off x="5909754" y="4972483"/>
            <a:ext cx="1846580" cy="796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effectLst/>
                <a:latin typeface="Times New Roman"/>
                <a:ea typeface="Calibri"/>
                <a:cs typeface="Times New Roman"/>
              </a:rPr>
              <a:t>Дом культуры в с. Поперечное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9" name="Прямая со стрелкой 18"/>
          <p:cNvCxnSpPr>
            <a:cxnSpLocks noChangeShapeType="1"/>
          </p:cNvCxnSpPr>
          <p:nvPr/>
        </p:nvCxnSpPr>
        <p:spPr bwMode="auto">
          <a:xfrm>
            <a:off x="5029200" y="3366843"/>
            <a:ext cx="897890" cy="172148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Прямая со стрелкой 19"/>
          <p:cNvCxnSpPr>
            <a:cxnSpLocks noChangeShapeType="1"/>
          </p:cNvCxnSpPr>
          <p:nvPr/>
        </p:nvCxnSpPr>
        <p:spPr bwMode="auto">
          <a:xfrm flipH="1">
            <a:off x="3122931" y="3408753"/>
            <a:ext cx="832080" cy="160442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Rectangle 2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52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8600"/>
            <a:ext cx="4267200" cy="3200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68960"/>
            <a:ext cx="4669003" cy="35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3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АНКЕТЫ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060848"/>
            <a:ext cx="2376264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"Мотивационная готовность педагогического коллектива к освоению новшеств"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2060848"/>
            <a:ext cx="2304256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"Барьеры, препятствующие освоению инноваций"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2060848"/>
            <a:ext cx="2232248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"Определение уровня новаторства педагогов 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коллективе"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411760" y="1484784"/>
            <a:ext cx="20162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572000" y="148478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88024" y="1484784"/>
            <a:ext cx="180020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22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477504" cy="33581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459786"/>
            <a:ext cx="5184576" cy="291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7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355976" cy="32669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40968"/>
            <a:ext cx="4521173" cy="339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62646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Проект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«Влияние культурно-исторического наследия на воспитание подрастающего поколения – как основа информационно-насыщенной социокультурной образовательной среды школы</a:t>
            </a:r>
            <a:r>
              <a:rPr lang="ru-RU" sz="3600" b="1" dirty="0" smtClean="0">
                <a:solidFill>
                  <a:srgbClr val="002060"/>
                </a:solidFill>
              </a:rPr>
              <a:t>»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8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Desktop\картинки проект\анимация\1490328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97295"/>
            <a:ext cx="1881188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1340768"/>
            <a:ext cx="6048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СПАСИБО ЗА ВНИМАНИЕ!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3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rgbClr val="7030A0"/>
                </a:solidFill>
                <a:latin typeface="+mn-lt"/>
                <a:cs typeface="Times New Roman" pitchFamily="18" charset="0"/>
              </a:rPr>
              <a:t>КАУ ДПО "Алтайский институт развития образования </a:t>
            </a:r>
            <a:r>
              <a:rPr lang="ru-RU" sz="1800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имени </a:t>
            </a:r>
            <a:r>
              <a:rPr lang="ru-RU" sz="1800" dirty="0">
                <a:solidFill>
                  <a:srgbClr val="7030A0"/>
                </a:solidFill>
                <a:latin typeface="+mn-lt"/>
                <a:cs typeface="Times New Roman" pitchFamily="18" charset="0"/>
              </a:rPr>
              <a:t>Адриана Митрофановича </a:t>
            </a:r>
            <a:r>
              <a:rPr lang="ru-RU" sz="1800" dirty="0" err="1">
                <a:solidFill>
                  <a:srgbClr val="7030A0"/>
                </a:solidFill>
                <a:latin typeface="+mn-lt"/>
                <a:cs typeface="Times New Roman" pitchFamily="18" charset="0"/>
              </a:rPr>
              <a:t>Топорова</a:t>
            </a:r>
            <a:r>
              <a:rPr lang="ru-RU" sz="1800" dirty="0">
                <a:solidFill>
                  <a:srgbClr val="7030A0"/>
                </a:solidFill>
                <a:latin typeface="+mn-lt"/>
                <a:cs typeface="Times New Roman" pitchFamily="18" charset="0"/>
              </a:rPr>
              <a:t>" </a:t>
            </a:r>
            <a:r>
              <a:rPr lang="ru-RU" sz="1800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тема </a:t>
            </a:r>
            <a:r>
              <a:rPr lang="ru-RU" sz="1800" dirty="0">
                <a:solidFill>
                  <a:srgbClr val="7030A0"/>
                </a:solidFill>
                <a:latin typeface="+mn-lt"/>
                <a:cs typeface="Times New Roman" pitchFamily="18" charset="0"/>
              </a:rPr>
              <a:t>«Управление созданием личностно-развивающей образовательной среды</a:t>
            </a:r>
            <a:r>
              <a:rPr lang="ru-RU" sz="1800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»</a:t>
            </a:r>
            <a:endParaRPr lang="ru-RU" sz="1800" dirty="0">
              <a:solidFill>
                <a:srgbClr val="7030A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9" y="1733809"/>
            <a:ext cx="3600000" cy="4152381"/>
          </a:xfrm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24" y="1524000"/>
            <a:ext cx="325479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22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Программа 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«</a:t>
            </a:r>
            <a:r>
              <a:rPr lang="ru-RU" sz="2000" dirty="0">
                <a:solidFill>
                  <a:srgbClr val="7030A0"/>
                </a:solidFill>
              </a:rPr>
              <a:t>Оптимизация </a:t>
            </a:r>
            <a:r>
              <a:rPr lang="ru-RU" sz="2000" dirty="0" smtClean="0">
                <a:solidFill>
                  <a:srgbClr val="7030A0"/>
                </a:solidFill>
              </a:rPr>
              <a:t>образовательного процесса </a:t>
            </a:r>
            <a:r>
              <a:rPr lang="ru-RU" sz="2000" dirty="0">
                <a:solidFill>
                  <a:srgbClr val="7030A0"/>
                </a:solidFill>
              </a:rPr>
              <a:t>через </a:t>
            </a:r>
            <a:r>
              <a:rPr lang="ru-RU" sz="2000" dirty="0" smtClean="0">
                <a:solidFill>
                  <a:srgbClr val="7030A0"/>
                </a:solidFill>
              </a:rPr>
              <a:t>интегрированную модель </a:t>
            </a:r>
            <a:r>
              <a:rPr lang="ru-RU" sz="2000" dirty="0">
                <a:solidFill>
                  <a:srgbClr val="7030A0"/>
                </a:solidFill>
              </a:rPr>
              <a:t>учебной, </a:t>
            </a:r>
            <a:r>
              <a:rPr lang="ru-RU" sz="2000" dirty="0" smtClean="0">
                <a:solidFill>
                  <a:srgbClr val="7030A0"/>
                </a:solidFill>
              </a:rPr>
              <a:t>внеучебной деятельности </a:t>
            </a:r>
            <a:r>
              <a:rPr lang="ru-RU" sz="2000" dirty="0">
                <a:solidFill>
                  <a:srgbClr val="7030A0"/>
                </a:solidFill>
              </a:rPr>
              <a:t>и </a:t>
            </a:r>
            <a:r>
              <a:rPr lang="ru-RU" sz="2000" dirty="0" smtClean="0">
                <a:solidFill>
                  <a:srgbClr val="7030A0"/>
                </a:solidFill>
              </a:rPr>
              <a:t>дополнительного образования</a:t>
            </a:r>
            <a:r>
              <a:rPr lang="ru-RU" sz="2000" dirty="0">
                <a:solidFill>
                  <a:srgbClr val="7030A0"/>
                </a:solidFill>
              </a:rPr>
              <a:t>»</a:t>
            </a:r>
            <a:r>
              <a:rPr lang="ru-RU" sz="1600" dirty="0">
                <a:solidFill>
                  <a:srgbClr val="7030A0"/>
                </a:solidFill>
              </a:rPr>
              <a:t/>
            </a:r>
            <a:br>
              <a:rPr lang="ru-RU" sz="1600" dirty="0">
                <a:solidFill>
                  <a:srgbClr val="7030A0"/>
                </a:solidFill>
              </a:rPr>
            </a:b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7544" y="1628800"/>
            <a:ext cx="3888432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Проект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«Школа профессионального мастерства педагогов»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499992" y="1628800"/>
            <a:ext cx="4032448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Проект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«Успех каждого ребенка»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5536" y="4077072"/>
            <a:ext cx="3960440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Проект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«Социальное партнерство как эффективное средство к повышению самореализации и самоопределению учащихся»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572000" y="4077072"/>
            <a:ext cx="4248472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rgbClr val="002060"/>
                </a:solidFill>
              </a:rPr>
              <a:t>Проект </a:t>
            </a:r>
          </a:p>
          <a:p>
            <a:pPr algn="ctr"/>
            <a:r>
              <a:rPr lang="ru-RU" sz="1500" dirty="0" smtClean="0">
                <a:solidFill>
                  <a:srgbClr val="002060"/>
                </a:solidFill>
              </a:rPr>
              <a:t>«Влияние культурно-исторического наследия на воспитание подрастающего поколения – как основа информационно-насыщенной социокультурной образовательной среды школы»</a:t>
            </a:r>
            <a:endParaRPr lang="ru-RU" sz="1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6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Проект «Школа профессионального мастерства педагогов»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019997"/>
              </p:ext>
            </p:extLst>
          </p:nvPr>
        </p:nvGraphicFramePr>
        <p:xfrm>
          <a:off x="1115617" y="836712"/>
          <a:ext cx="6984776" cy="5645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0720"/>
                <a:gridCol w="2313735"/>
                <a:gridCol w="2340321"/>
              </a:tblGrid>
              <a:tr h="1706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</a:rPr>
                        <a:t>Повышение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</a:rPr>
                        <a:t>профессиональной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квалификации педагогов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29" marR="335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</a:rPr>
                        <a:t>Практическое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применение учителями новых форм организации занятий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29" marR="335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Обновление</a:t>
                      </a:r>
                      <a:r>
                        <a:rPr lang="ru-RU" sz="1100" spc="-2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содержания</a:t>
                      </a:r>
                      <a:r>
                        <a:rPr lang="ru-RU" sz="1100" spc="-15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образования,</a:t>
                      </a:r>
                      <a:r>
                        <a:rPr lang="ru-RU" sz="1100" spc="-15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расширение сферы</a:t>
                      </a:r>
                      <a:r>
                        <a:rPr lang="ru-RU" sz="1100" spc="-4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дополнительного</a:t>
                      </a:r>
                      <a:r>
                        <a:rPr lang="ru-RU" sz="1100" spc="-35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образования</a:t>
                      </a:r>
                      <a:r>
                        <a:rPr lang="ru-RU" sz="1100" spc="-25" dirty="0">
                          <a:solidFill>
                            <a:srgbClr val="002060"/>
                          </a:solidFill>
                          <a:effectLst/>
                        </a:rPr>
                        <a:t> и воспитательного компонента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через</a:t>
                      </a:r>
                      <a:r>
                        <a:rPr lang="ru-RU" sz="1100" spc="-25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внесение</a:t>
                      </a:r>
                      <a:r>
                        <a:rPr lang="ru-RU" sz="1100" spc="-335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изменений в ООП, введения новых модульных программ</a:t>
                      </a:r>
                      <a:r>
                        <a:rPr lang="ru-RU" sz="1100" spc="-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курсов</a:t>
                      </a:r>
                      <a:r>
                        <a:rPr lang="ru-RU" sz="1100" spc="-15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внеурочной</a:t>
                      </a:r>
                      <a:r>
                        <a:rPr lang="ru-RU" sz="1100" spc="-1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деятельности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29" marR="33529" marT="0" marB="0"/>
                </a:tc>
              </a:tr>
              <a:tr h="39100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Результатом является: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- 30% педагогов «Развитие личностного потенциала в системе взаимодействия ключевых участников образовательных отношений»;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- 80% педагогических работников прошли обучение по программам дополнительного профессионального образования  по современным образовательным технологиям;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- 70% - ФГОС – 2021;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- 100% -  по функциональной грамотности;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- 100% </a:t>
                      </a:r>
                      <a:r>
                        <a:rPr lang="ru-RU" sz="1100" b="0" dirty="0" err="1">
                          <a:solidFill>
                            <a:srgbClr val="002060"/>
                          </a:solidFill>
                          <a:effectLst/>
                        </a:rPr>
                        <a:t>кл.руководителей</a:t>
                      </a: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</a:rPr>
                        <a:t> – «Разговоры о важном»;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- 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29" marR="33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- создана «Копилка» методических находок - это отличный способ поделиться своими творческими наработками и находками с коллегами, а также помочь начинающим педагогическим работника подобрать подходящий материал для своей педагогической практики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29" marR="3352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 dirty="0">
                          <a:solidFill>
                            <a:srgbClr val="002060"/>
                          </a:solidFill>
                          <a:effectLst/>
                        </a:rPr>
                        <a:t>Программы элективных курсов: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- "Секреты орфографии";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- "В мире закономерных случайностей";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- "География Алтайского края";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- «Туристские районы Алтая»;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- «Мир профессий»;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sng" dirty="0">
                          <a:solidFill>
                            <a:srgbClr val="002060"/>
                          </a:solidFill>
                          <a:effectLst/>
                        </a:rPr>
                        <a:t>Программы курсов внеурочной деятельности: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- История олимпийских игр;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- </a:t>
                      </a:r>
                      <a:r>
                        <a:rPr lang="ru-RU" sz="1100" dirty="0" err="1">
                          <a:solidFill>
                            <a:srgbClr val="002060"/>
                          </a:solidFill>
                          <a:effectLst/>
                        </a:rPr>
                        <a:t>Инфознайка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- Бумажная фантазия;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- Мир вокала;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- Теннис;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- «</a:t>
                      </a:r>
                      <a:r>
                        <a:rPr lang="ru-RU" sz="1100" dirty="0" err="1">
                          <a:solidFill>
                            <a:srgbClr val="002060"/>
                          </a:solidFill>
                          <a:effectLst/>
                        </a:rPr>
                        <a:t>Здоровячок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»;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- «Греко – римская борьба»;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- «Школа добрых дел»;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- «Юный художник»;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- «</a:t>
                      </a:r>
                      <a:r>
                        <a:rPr lang="ru-RU" sz="1100" dirty="0" err="1">
                          <a:solidFill>
                            <a:srgbClr val="002060"/>
                          </a:solidFill>
                          <a:effectLst/>
                        </a:rPr>
                        <a:t>Пластилинография</a:t>
                      </a: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» и др.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29" marR="3352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9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>
            <a:spLocks noChangeArrowheads="1"/>
          </p:cNvSpPr>
          <p:nvPr/>
        </p:nvSpPr>
        <p:spPr bwMode="auto">
          <a:xfrm>
            <a:off x="2185987" y="1628800"/>
            <a:ext cx="4772025" cy="35179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75000"/>
                <a:lumOff val="0"/>
              </a:schemeClr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632423"/>
                </a:solidFill>
                <a:effectLst/>
                <a:latin typeface="Times New Roman"/>
                <a:ea typeface="Calibri"/>
                <a:cs typeface="Times New Roman"/>
              </a:rPr>
              <a:t>ВНЕУРОЧНАЯ         ДЕЯТЕЛЬНОСТЬ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400174" y="2323490"/>
            <a:ext cx="1571625" cy="3714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>
                <a:effectLst/>
                <a:latin typeface="Times New Roman"/>
                <a:ea typeface="Calibri"/>
                <a:cs typeface="Times New Roman"/>
              </a:rPr>
              <a:t>Учебный план школы 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415616" y="2678141"/>
            <a:ext cx="1571625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Times New Roman"/>
                <a:ea typeface="Calibri"/>
                <a:cs typeface="Times New Roman"/>
              </a:rPr>
              <a:t>Факультативы,</a:t>
            </a: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1100" dirty="0" err="1">
                <a:effectLst/>
                <a:latin typeface="Times New Roman"/>
                <a:ea typeface="Calibri"/>
                <a:cs typeface="Times New Roman"/>
              </a:rPr>
              <a:t>элективы</a:t>
            </a:r>
            <a:r>
              <a:rPr lang="ru-RU" sz="1100" dirty="0">
                <a:effectLst/>
                <a:latin typeface="Times New Roman"/>
                <a:ea typeface="Calibri"/>
                <a:cs typeface="Times New Roman"/>
              </a:rPr>
              <a:t>, спортивные секции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703163" y="3104593"/>
            <a:ext cx="1352550" cy="1266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Times New Roman"/>
                <a:ea typeface="Calibri"/>
                <a:cs typeface="Times New Roman"/>
              </a:rPr>
              <a:t>«Центр образования цифрового и гуманитарного профилей «Точка роста»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481386" y="2691214"/>
            <a:ext cx="1914525" cy="28980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Экскурсии, диспуты, круглые столы,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соревнования,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общественно-полезные  практики, коллективно-творческие дела,  мастер классы для обучающихся,  дни единых действий (события посвященные различным памятным датам)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481387" y="2319739"/>
            <a:ext cx="1914525" cy="3714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Times New Roman"/>
                <a:ea typeface="Calibri"/>
                <a:cs typeface="Times New Roman"/>
              </a:rPr>
              <a:t>Классное руководство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708587" y="2323490"/>
            <a:ext cx="135255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effectLst/>
                <a:latin typeface="Times New Roman"/>
                <a:ea typeface="Calibri"/>
                <a:cs typeface="Times New Roman"/>
              </a:rPr>
              <a:t>Дополнительное образование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Стрелка влево 8"/>
          <p:cNvSpPr>
            <a:spLocks noChangeArrowheads="1"/>
          </p:cNvSpPr>
          <p:nvPr/>
        </p:nvSpPr>
        <p:spPr bwMode="auto">
          <a:xfrm rot="-1930719">
            <a:off x="2384770" y="2018690"/>
            <a:ext cx="463550" cy="266700"/>
          </a:xfrm>
          <a:prstGeom prst="leftArrow">
            <a:avLst>
              <a:gd name="adj1" fmla="val 50000"/>
              <a:gd name="adj2" fmla="val 43452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0" name="Стрелка влево 9"/>
          <p:cNvSpPr>
            <a:spLocks noChangeArrowheads="1"/>
          </p:cNvSpPr>
          <p:nvPr/>
        </p:nvSpPr>
        <p:spPr bwMode="auto">
          <a:xfrm rot="16200000">
            <a:off x="4267200" y="2018690"/>
            <a:ext cx="342900" cy="266700"/>
          </a:xfrm>
          <a:prstGeom prst="leftArrow">
            <a:avLst>
              <a:gd name="adj1" fmla="val 50000"/>
              <a:gd name="adj2" fmla="val 32143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1" name="Стрелка влево 10"/>
          <p:cNvSpPr>
            <a:spLocks noChangeArrowheads="1"/>
          </p:cNvSpPr>
          <p:nvPr/>
        </p:nvSpPr>
        <p:spPr bwMode="auto">
          <a:xfrm rot="13776848">
            <a:off x="6000751" y="2037996"/>
            <a:ext cx="342900" cy="266700"/>
          </a:xfrm>
          <a:prstGeom prst="leftArrow">
            <a:avLst>
              <a:gd name="adj1" fmla="val 50000"/>
              <a:gd name="adj2" fmla="val 32143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386101" y="332656"/>
            <a:ext cx="4332854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Модель реализации внеурочная деятельность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МБОУ «Новоярковская СОШ»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38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3429000" cy="4572000"/>
          </a:xfr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4730750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7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200466" cy="31503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852936"/>
            <a:ext cx="5074209" cy="38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275</TotalTime>
  <Words>519</Words>
  <Application>Microsoft Office PowerPoint</Application>
  <PresentationFormat>Экран (4:3)</PresentationFormat>
  <Paragraphs>108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Бумажная</vt:lpstr>
      <vt:lpstr>Презентация PowerPoint</vt:lpstr>
      <vt:lpstr>Презентация PowerPoint</vt:lpstr>
      <vt:lpstr>АНКЕТЫ</vt:lpstr>
      <vt:lpstr>КАУ ДПО "Алтайский институт развития образования  имени Адриана Митрофановича Топорова"  тема «Управление созданием личностно-развивающей образовательной среды»</vt:lpstr>
      <vt:lpstr>Программа  «Оптимизация образовательного процесса через интегрированную модель учебной, внеучебной деятельности и дополнительного образования»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</dc:creator>
  <cp:lastModifiedBy>3</cp:lastModifiedBy>
  <cp:revision>19</cp:revision>
  <dcterms:created xsi:type="dcterms:W3CDTF">2022-11-18T06:51:46Z</dcterms:created>
  <dcterms:modified xsi:type="dcterms:W3CDTF">2022-11-22T06:24:25Z</dcterms:modified>
</cp:coreProperties>
</file>