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5"/>
  </p:notesMasterIdLst>
  <p:sldIdLst>
    <p:sldId id="324" r:id="rId3"/>
    <p:sldId id="321" r:id="rId4"/>
    <p:sldId id="322" r:id="rId5"/>
    <p:sldId id="325" r:id="rId6"/>
    <p:sldId id="326" r:id="rId7"/>
    <p:sldId id="327" r:id="rId8"/>
    <p:sldId id="328" r:id="rId9"/>
    <p:sldId id="329" r:id="rId10"/>
    <p:sldId id="319" r:id="rId11"/>
    <p:sldId id="330" r:id="rId12"/>
    <p:sldId id="320" r:id="rId13"/>
    <p:sldId id="331" r:id="rId14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E79"/>
    <a:srgbClr val="70D0D2"/>
    <a:srgbClr val="ADE4E5"/>
    <a:srgbClr val="22B1BF"/>
    <a:srgbClr val="FFFFFF"/>
    <a:srgbClr val="3A3838"/>
    <a:srgbClr val="9CC2E5"/>
    <a:srgbClr val="DDEAF6"/>
    <a:srgbClr val="2E75B5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52" autoAdjust="0"/>
  </p:normalViewPr>
  <p:slideViewPr>
    <p:cSldViewPr snapToGrid="0">
      <p:cViewPr varScale="1">
        <p:scale>
          <a:sx n="106" d="100"/>
          <a:sy n="106" d="100"/>
        </p:scale>
        <p:origin x="67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rovko\Desktop\&#1058;&#1045;&#1050;&#1059;&#1065;&#1040;&#1071;%20&#1056;&#1040;&#1041;&#1054;&#1058;&#1040;\&#1052;&#1045;&#1056;&#1054;&#1055;&#1056;&#1048;&#1071;&#1058;&#1048;&#1071;\&#1057;&#1045;&#1051;&#1045;&#1050;&#1058;&#1054;&#1056;&#1053;&#1067;&#1045;%20&#1057;&#1054;&#1042;&#1045;&#1065;&#1040;&#1053;&#1048;&#1071;\2023%20&#1075;&#1086;&#1076;\&#1076;&#1083;&#1103;%20&#1089;&#1083;&#1072;&#1081;&#1076;&#1086;&#1074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Лист1!$B$1:$B$10</c:f>
              <c:strCache>
                <c:ptCount val="10"/>
                <c:pt idx="0">
                  <c:v>математика</c:v>
                </c:pt>
                <c:pt idx="1">
                  <c:v>иностранный язык</c:v>
                </c:pt>
                <c:pt idx="2">
                  <c:v>русский язык и литература</c:v>
                </c:pt>
                <c:pt idx="3">
                  <c:v>химия, биология, география</c:v>
                </c:pt>
                <c:pt idx="4">
                  <c:v>начальные классы</c:v>
                </c:pt>
                <c:pt idx="5">
                  <c:v>физика</c:v>
                </c:pt>
                <c:pt idx="6">
                  <c:v>информатика</c:v>
                </c:pt>
                <c:pt idx="7">
                  <c:v>физическая культура</c:v>
                </c:pt>
                <c:pt idx="8">
                  <c:v>история, обществознание</c:v>
                </c:pt>
                <c:pt idx="9">
                  <c:v>технология</c:v>
                </c:pt>
              </c:strCache>
            </c:strRef>
          </c:cat>
          <c:val>
            <c:numRef>
              <c:f>Лист1!$C$1:$C$10</c:f>
              <c:numCache>
                <c:formatCode>General</c:formatCode>
                <c:ptCount val="10"/>
                <c:pt idx="0">
                  <c:v>64</c:v>
                </c:pt>
                <c:pt idx="1">
                  <c:v>58</c:v>
                </c:pt>
                <c:pt idx="2">
                  <c:v>44</c:v>
                </c:pt>
                <c:pt idx="3">
                  <c:v>18</c:v>
                </c:pt>
                <c:pt idx="4">
                  <c:v>18</c:v>
                </c:pt>
                <c:pt idx="5">
                  <c:v>14</c:v>
                </c:pt>
                <c:pt idx="6">
                  <c:v>10</c:v>
                </c:pt>
                <c:pt idx="7">
                  <c:v>9</c:v>
                </c:pt>
                <c:pt idx="8">
                  <c:v>9</c:v>
                </c:pt>
                <c:pt idx="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6588072"/>
        <c:axId val="176588464"/>
      </c:barChart>
      <c:catAx>
        <c:axId val="176588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6588464"/>
        <c:crosses val="autoZero"/>
        <c:auto val="1"/>
        <c:lblAlgn val="ctr"/>
        <c:lblOffset val="100"/>
        <c:noMultiLvlLbl val="0"/>
      </c:catAx>
      <c:valAx>
        <c:axId val="1765884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76588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E691D-8507-4463-BFB0-1DE81AEADA52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D90975-1012-4054-BCE6-AA10DC9F95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233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90975-1012-4054-BCE6-AA10DC9F951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705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D90975-1012-4054-BCE6-AA10DC9F9515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635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Google Shape;1675;p52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61925" y="1352550"/>
            <a:ext cx="6484938" cy="3648075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/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</p:spPr>
      </p:sp>
      <p:sp>
        <p:nvSpPr>
          <p:cNvPr id="46082" name="Google Shape;1676;p52:notes"/>
          <p:cNvSpPr>
            <a:spLocks noGrp="1"/>
          </p:cNvSpPr>
          <p:nvPr>
            <p:ph type="body" idx="1"/>
          </p:nvPr>
        </p:nvSpPr>
        <p:spPr bwMode="auto">
          <a:xfrm>
            <a:off x="681038" y="5203825"/>
            <a:ext cx="5446712" cy="4257675"/>
          </a:xfrm>
          <a:noFill/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ts val="1100"/>
            </a:pPr>
            <a:r>
              <a:rPr lang="ru-RU" smtClean="0"/>
              <a:t>	</a:t>
            </a:r>
          </a:p>
        </p:txBody>
      </p:sp>
      <p:sp>
        <p:nvSpPr>
          <p:cNvPr id="1677" name="Google Shape;1677;p52:notes"/>
          <p:cNvSpPr txBox="1">
            <a:spLocks noGrp="1"/>
          </p:cNvSpPr>
          <p:nvPr/>
        </p:nvSpPr>
        <p:spPr>
          <a:xfrm>
            <a:off x="3856038" y="10271125"/>
            <a:ext cx="2951162" cy="542925"/>
          </a:xfrm>
          <a:prstGeom prst="rect">
            <a:avLst/>
          </a:prstGeom>
          <a:noFill/>
        </p:spPr>
        <p:txBody>
          <a:bodyPr spcFirstLastPara="1" lIns="91425" tIns="45700" rIns="91425" bIns="4570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fld id="{CF136EE5-8EBE-468E-9F74-B7EDE2ECF29D}" type="slidenum">
              <a:rPr lang="ru-RU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t>2</a:t>
            </a:fld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49100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Google Shape;1675;p52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39700" y="1350963"/>
            <a:ext cx="6480175" cy="3646487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Google Shape;1676;p52:notes"/>
          <p:cNvSpPr>
            <a:spLocks noGrp="1"/>
          </p:cNvSpPr>
          <p:nvPr>
            <p:ph type="body" idx="1"/>
          </p:nvPr>
        </p:nvSpPr>
        <p:spPr bwMode="auto">
          <a:xfrm>
            <a:off x="676275" y="5200650"/>
            <a:ext cx="5407025" cy="4256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14" tIns="45545" rIns="91114" bIns="4554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ts val="1100"/>
            </a:pPr>
            <a:r>
              <a:rPr lang="ru-RU" altLang="ru-RU" smtClean="0"/>
              <a:t>	</a:t>
            </a:r>
          </a:p>
        </p:txBody>
      </p:sp>
      <p:sp>
        <p:nvSpPr>
          <p:cNvPr id="1677" name="Google Shape;1677;p52:notes"/>
          <p:cNvSpPr>
            <a:spLocks noGrp="1"/>
          </p:cNvSpPr>
          <p:nvPr>
            <p:ph type="sldNum" sz="quarter" idx="5"/>
          </p:nvPr>
        </p:nvSpPr>
        <p:spPr>
          <a:xfrm>
            <a:off x="3829050" y="10264775"/>
            <a:ext cx="2928938" cy="542925"/>
          </a:xfrm>
        </p:spPr>
        <p:txBody>
          <a:bodyPr spcFirstLastPara="1" wrap="square" lIns="91114" tIns="45545" rIns="91114" bIns="45545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fld id="{1DECD8B0-182A-4642-962F-603D32DEA73A}" type="slidenum">
              <a:rPr lang="ru-RU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t>3</a:t>
            </a:fld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1473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Google Shape;1675;p52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39700" y="1350963"/>
            <a:ext cx="6480175" cy="3646487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Google Shape;1676;p52:notes"/>
          <p:cNvSpPr>
            <a:spLocks noGrp="1"/>
          </p:cNvSpPr>
          <p:nvPr>
            <p:ph type="body" idx="1"/>
          </p:nvPr>
        </p:nvSpPr>
        <p:spPr bwMode="auto">
          <a:xfrm>
            <a:off x="676275" y="5200650"/>
            <a:ext cx="5407025" cy="4256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14" tIns="45545" rIns="91114" bIns="4554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ts val="1100"/>
            </a:pPr>
            <a:r>
              <a:rPr lang="ru-RU" altLang="ru-RU" smtClean="0"/>
              <a:t>	</a:t>
            </a:r>
          </a:p>
        </p:txBody>
      </p:sp>
      <p:sp>
        <p:nvSpPr>
          <p:cNvPr id="1677" name="Google Shape;1677;p52:notes"/>
          <p:cNvSpPr>
            <a:spLocks noGrp="1"/>
          </p:cNvSpPr>
          <p:nvPr>
            <p:ph type="sldNum" sz="quarter" idx="5"/>
          </p:nvPr>
        </p:nvSpPr>
        <p:spPr>
          <a:xfrm>
            <a:off x="3829050" y="10264775"/>
            <a:ext cx="2928938" cy="542925"/>
          </a:xfrm>
        </p:spPr>
        <p:txBody>
          <a:bodyPr spcFirstLastPara="1" wrap="square" lIns="91114" tIns="45545" rIns="91114" bIns="45545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fld id="{1DECD8B0-182A-4642-962F-603D32DEA73A}" type="slidenum">
              <a:rPr lang="ru-RU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t>4</a:t>
            </a:fld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113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Google Shape;1675;p52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39700" y="1350963"/>
            <a:ext cx="6480175" cy="3646487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Google Shape;1676;p52:notes"/>
          <p:cNvSpPr>
            <a:spLocks noGrp="1"/>
          </p:cNvSpPr>
          <p:nvPr>
            <p:ph type="body" idx="1"/>
          </p:nvPr>
        </p:nvSpPr>
        <p:spPr bwMode="auto">
          <a:xfrm>
            <a:off x="676275" y="5200650"/>
            <a:ext cx="5407025" cy="4256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14" tIns="45545" rIns="91114" bIns="4554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ts val="1100"/>
            </a:pPr>
            <a:r>
              <a:rPr lang="ru-RU" altLang="ru-RU" smtClean="0"/>
              <a:t>	</a:t>
            </a:r>
          </a:p>
        </p:txBody>
      </p:sp>
      <p:sp>
        <p:nvSpPr>
          <p:cNvPr id="1677" name="Google Shape;1677;p52:notes"/>
          <p:cNvSpPr>
            <a:spLocks noGrp="1"/>
          </p:cNvSpPr>
          <p:nvPr>
            <p:ph type="sldNum" sz="quarter" idx="5"/>
          </p:nvPr>
        </p:nvSpPr>
        <p:spPr>
          <a:xfrm>
            <a:off x="3829050" y="10264775"/>
            <a:ext cx="2928938" cy="542925"/>
          </a:xfrm>
        </p:spPr>
        <p:txBody>
          <a:bodyPr spcFirstLastPara="1" wrap="square" lIns="91114" tIns="45545" rIns="91114" bIns="45545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fld id="{1DECD8B0-182A-4642-962F-603D32DEA73A}" type="slidenum">
              <a:rPr lang="ru-RU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t>5</a:t>
            </a:fld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498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Google Shape;1675;p52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39700" y="1350963"/>
            <a:ext cx="6480175" cy="3646487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Google Shape;1676;p52:notes"/>
          <p:cNvSpPr>
            <a:spLocks noGrp="1"/>
          </p:cNvSpPr>
          <p:nvPr>
            <p:ph type="body" idx="1"/>
          </p:nvPr>
        </p:nvSpPr>
        <p:spPr bwMode="auto">
          <a:xfrm>
            <a:off x="676275" y="5200650"/>
            <a:ext cx="5407025" cy="4256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14" tIns="45545" rIns="91114" bIns="4554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ts val="1100"/>
            </a:pPr>
            <a:r>
              <a:rPr lang="ru-RU" altLang="ru-RU" smtClean="0"/>
              <a:t>	</a:t>
            </a:r>
          </a:p>
        </p:txBody>
      </p:sp>
      <p:sp>
        <p:nvSpPr>
          <p:cNvPr id="1677" name="Google Shape;1677;p52:notes"/>
          <p:cNvSpPr>
            <a:spLocks noGrp="1"/>
          </p:cNvSpPr>
          <p:nvPr>
            <p:ph type="sldNum" sz="quarter" idx="5"/>
          </p:nvPr>
        </p:nvSpPr>
        <p:spPr>
          <a:xfrm>
            <a:off x="3829050" y="10264775"/>
            <a:ext cx="2928938" cy="542925"/>
          </a:xfrm>
        </p:spPr>
        <p:txBody>
          <a:bodyPr spcFirstLastPara="1" wrap="square" lIns="91114" tIns="45545" rIns="91114" bIns="45545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fld id="{1DECD8B0-182A-4642-962F-603D32DEA73A}" type="slidenum">
              <a:rPr lang="ru-RU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t>6</a:t>
            </a:fld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0317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Google Shape;1675;p52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39700" y="1350963"/>
            <a:ext cx="6480175" cy="3646487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Google Shape;1676;p52:notes"/>
          <p:cNvSpPr>
            <a:spLocks noGrp="1"/>
          </p:cNvSpPr>
          <p:nvPr>
            <p:ph type="body" idx="1"/>
          </p:nvPr>
        </p:nvSpPr>
        <p:spPr bwMode="auto">
          <a:xfrm>
            <a:off x="676275" y="5200650"/>
            <a:ext cx="5407025" cy="4256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14" tIns="45545" rIns="91114" bIns="4554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ts val="1100"/>
            </a:pPr>
            <a:r>
              <a:rPr lang="ru-RU" altLang="ru-RU" smtClean="0"/>
              <a:t>	</a:t>
            </a:r>
          </a:p>
        </p:txBody>
      </p:sp>
      <p:sp>
        <p:nvSpPr>
          <p:cNvPr id="1677" name="Google Shape;1677;p52:notes"/>
          <p:cNvSpPr>
            <a:spLocks noGrp="1"/>
          </p:cNvSpPr>
          <p:nvPr>
            <p:ph type="sldNum" sz="quarter" idx="5"/>
          </p:nvPr>
        </p:nvSpPr>
        <p:spPr>
          <a:xfrm>
            <a:off x="3829050" y="10264775"/>
            <a:ext cx="2928938" cy="542925"/>
          </a:xfrm>
        </p:spPr>
        <p:txBody>
          <a:bodyPr spcFirstLastPara="1" wrap="square" lIns="91114" tIns="45545" rIns="91114" bIns="45545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fld id="{1DECD8B0-182A-4642-962F-603D32DEA73A}" type="slidenum">
              <a:rPr lang="ru-RU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t>7</a:t>
            </a:fld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1105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Google Shape;1675;p52:notes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39700" y="1350963"/>
            <a:ext cx="6480175" cy="3646487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Google Shape;1676;p52:notes"/>
          <p:cNvSpPr>
            <a:spLocks noGrp="1"/>
          </p:cNvSpPr>
          <p:nvPr>
            <p:ph type="body" idx="1"/>
          </p:nvPr>
        </p:nvSpPr>
        <p:spPr bwMode="auto">
          <a:xfrm>
            <a:off x="676275" y="5200650"/>
            <a:ext cx="5407025" cy="4256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14" tIns="45545" rIns="91114" bIns="4554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SzPts val="1100"/>
            </a:pPr>
            <a:r>
              <a:rPr lang="ru-RU" altLang="ru-RU" smtClean="0"/>
              <a:t>	</a:t>
            </a:r>
          </a:p>
        </p:txBody>
      </p:sp>
      <p:sp>
        <p:nvSpPr>
          <p:cNvPr id="1677" name="Google Shape;1677;p52:notes"/>
          <p:cNvSpPr>
            <a:spLocks noGrp="1"/>
          </p:cNvSpPr>
          <p:nvPr>
            <p:ph type="sldNum" sz="quarter" idx="5"/>
          </p:nvPr>
        </p:nvSpPr>
        <p:spPr>
          <a:xfrm>
            <a:off x="3829050" y="10264775"/>
            <a:ext cx="2928938" cy="542925"/>
          </a:xfrm>
        </p:spPr>
        <p:txBody>
          <a:bodyPr spcFirstLastPara="1" wrap="square" lIns="91114" tIns="45545" rIns="91114" bIns="45545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  <a:defRPr/>
            </a:pPr>
            <a:fld id="{1DECD8B0-182A-4642-962F-603D32DEA73A}" type="slidenum">
              <a:rPr lang="ru-RU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>
                <a:buClr>
                  <a:srgbClr val="000000"/>
                </a:buClr>
                <a:buSzPts val="1400"/>
                <a:buFont typeface="Arial"/>
                <a:buNone/>
                <a:defRPr/>
              </a:pPr>
              <a:t>8</a:t>
            </a:fld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1935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61925" y="1352550"/>
            <a:ext cx="6484938" cy="3648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6" name="Google Shape;1676;p52:notes"/>
          <p:cNvSpPr txBox="1">
            <a:spLocks noGrp="1"/>
          </p:cNvSpPr>
          <p:nvPr>
            <p:ph type="body" idx="1"/>
          </p:nvPr>
        </p:nvSpPr>
        <p:spPr>
          <a:xfrm>
            <a:off x="680879" y="5204338"/>
            <a:ext cx="5447100" cy="4257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dirty="0"/>
              <a:t>	</a:t>
            </a:r>
            <a:endParaRPr dirty="0"/>
          </a:p>
        </p:txBody>
      </p:sp>
      <p:sp>
        <p:nvSpPr>
          <p:cNvPr id="1677" name="Google Shape;1677;p52:notes"/>
          <p:cNvSpPr txBox="1">
            <a:spLocks noGrp="1"/>
          </p:cNvSpPr>
          <p:nvPr>
            <p:ph type="sldNum" idx="12"/>
          </p:nvPr>
        </p:nvSpPr>
        <p:spPr>
          <a:xfrm>
            <a:off x="3856737" y="10271621"/>
            <a:ext cx="2950500" cy="542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r"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ru-RU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r">
                <a:buClr>
                  <a:srgbClr val="000000"/>
                </a:buClr>
                <a:buSzPts val="1400"/>
                <a:buFont typeface="Arial"/>
                <a:buNone/>
              </a:pPr>
              <a:t>9</a:t>
            </a:fld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5884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BAD20-9F35-436B-BC8E-E2EB9F58F6A6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B28C-924A-40AA-AA92-EAE97E8CD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593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BAD20-9F35-436B-BC8E-E2EB9F58F6A6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B28C-924A-40AA-AA92-EAE97E8CD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290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BAD20-9F35-436B-BC8E-E2EB9F58F6A6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B28C-924A-40AA-AA92-EAE97E8CD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906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3728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8"/>
          <p:cNvSpPr txBox="1">
            <a:spLocks noGrp="1"/>
          </p:cNvSpPr>
          <p:nvPr>
            <p:ph type="ctrTitle"/>
          </p:nvPr>
        </p:nvSpPr>
        <p:spPr>
          <a:xfrm>
            <a:off x="914400" y="2125982"/>
            <a:ext cx="10363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8"/>
          <p:cNvSpPr txBox="1">
            <a:spLocks noGrp="1"/>
          </p:cNvSpPr>
          <p:nvPr>
            <p:ph type="subTitle" idx="1"/>
          </p:nvPr>
        </p:nvSpPr>
        <p:spPr>
          <a:xfrm>
            <a:off x="1828800" y="3840482"/>
            <a:ext cx="85344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38"/>
          <p:cNvSpPr txBox="1">
            <a:spLocks noGrp="1"/>
          </p:cNvSpPr>
          <p:nvPr>
            <p:ph type="ftr" idx="11"/>
          </p:nvPr>
        </p:nvSpPr>
        <p:spPr>
          <a:xfrm>
            <a:off x="4145280" y="6377942"/>
            <a:ext cx="3901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8"/>
          <p:cNvSpPr txBox="1">
            <a:spLocks noGrp="1"/>
          </p:cNvSpPr>
          <p:nvPr>
            <p:ph type="dt" idx="10"/>
          </p:nvPr>
        </p:nvSpPr>
        <p:spPr>
          <a:xfrm>
            <a:off x="609600" y="6377942"/>
            <a:ext cx="2804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8"/>
          <p:cNvSpPr txBox="1">
            <a:spLocks noGrp="1"/>
          </p:cNvSpPr>
          <p:nvPr>
            <p:ph type="sldNum" idx="12"/>
          </p:nvPr>
        </p:nvSpPr>
        <p:spPr>
          <a:xfrm>
            <a:off x="8778240" y="6377942"/>
            <a:ext cx="2804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9841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9"/>
          <p:cNvSpPr txBox="1">
            <a:spLocks noGrp="1"/>
          </p:cNvSpPr>
          <p:nvPr>
            <p:ph type="title"/>
          </p:nvPr>
        </p:nvSpPr>
        <p:spPr>
          <a:xfrm>
            <a:off x="1223029" y="111083"/>
            <a:ext cx="9746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18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39"/>
          <p:cNvSpPr txBox="1">
            <a:spLocks noGrp="1"/>
          </p:cNvSpPr>
          <p:nvPr>
            <p:ph type="body" idx="1"/>
          </p:nvPr>
        </p:nvSpPr>
        <p:spPr>
          <a:xfrm>
            <a:off x="6298188" y="2051982"/>
            <a:ext cx="49497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6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39"/>
          <p:cNvSpPr txBox="1">
            <a:spLocks noGrp="1"/>
          </p:cNvSpPr>
          <p:nvPr>
            <p:ph type="ftr" idx="11"/>
          </p:nvPr>
        </p:nvSpPr>
        <p:spPr>
          <a:xfrm>
            <a:off x="4145280" y="6377942"/>
            <a:ext cx="3901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9"/>
          <p:cNvSpPr txBox="1">
            <a:spLocks noGrp="1"/>
          </p:cNvSpPr>
          <p:nvPr>
            <p:ph type="dt" idx="10"/>
          </p:nvPr>
        </p:nvSpPr>
        <p:spPr>
          <a:xfrm>
            <a:off x="609600" y="6377942"/>
            <a:ext cx="2804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9"/>
          <p:cNvSpPr txBox="1">
            <a:spLocks noGrp="1"/>
          </p:cNvSpPr>
          <p:nvPr>
            <p:ph type="sldNum" idx="12"/>
          </p:nvPr>
        </p:nvSpPr>
        <p:spPr>
          <a:xfrm>
            <a:off x="8778240" y="6377942"/>
            <a:ext cx="2804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8492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>
  <p:cSld name="1_Титульный слайд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021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4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2" name="Google Shape;192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49819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4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8253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4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" name="Google Shape;205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067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4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20" name="Google Shape;220;p4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1" name="Google Shape;221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5145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BAD20-9F35-436B-BC8E-E2EB9F58F6A6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B28C-924A-40AA-AA92-EAE97E8CD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724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4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7" name="Google Shape;227;p4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28" name="Google Shape;22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34566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47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4" name="Google Shape;23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089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8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48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0" name="Google Shape;240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7403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>
  <p:cSld name="Title Slide 1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9"/>
          <p:cNvSpPr txBox="1">
            <a:spLocks noGrp="1"/>
          </p:cNvSpPr>
          <p:nvPr>
            <p:ph type="ctrTitle"/>
          </p:nvPr>
        </p:nvSpPr>
        <p:spPr>
          <a:xfrm>
            <a:off x="914400" y="2125982"/>
            <a:ext cx="10363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49"/>
          <p:cNvSpPr txBox="1">
            <a:spLocks noGrp="1"/>
          </p:cNvSpPr>
          <p:nvPr>
            <p:ph type="subTitle" idx="1"/>
          </p:nvPr>
        </p:nvSpPr>
        <p:spPr>
          <a:xfrm>
            <a:off x="1828800" y="3840482"/>
            <a:ext cx="85344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49"/>
          <p:cNvSpPr txBox="1">
            <a:spLocks noGrp="1"/>
          </p:cNvSpPr>
          <p:nvPr>
            <p:ph type="ftr" idx="11"/>
          </p:nvPr>
        </p:nvSpPr>
        <p:spPr>
          <a:xfrm>
            <a:off x="4145280" y="6377942"/>
            <a:ext cx="39015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49"/>
          <p:cNvSpPr txBox="1">
            <a:spLocks noGrp="1"/>
          </p:cNvSpPr>
          <p:nvPr>
            <p:ph type="dt" idx="10"/>
          </p:nvPr>
        </p:nvSpPr>
        <p:spPr>
          <a:xfrm>
            <a:off x="609600" y="6377942"/>
            <a:ext cx="2804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49"/>
          <p:cNvSpPr txBox="1">
            <a:spLocks noGrp="1"/>
          </p:cNvSpPr>
          <p:nvPr>
            <p:ph type="sldNum" idx="12"/>
          </p:nvPr>
        </p:nvSpPr>
        <p:spPr>
          <a:xfrm>
            <a:off x="8778240" y="6377942"/>
            <a:ext cx="28041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205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BAD20-9F35-436B-BC8E-E2EB9F58F6A6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B28C-924A-40AA-AA92-EAE97E8CD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653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BAD20-9F35-436B-BC8E-E2EB9F58F6A6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B28C-924A-40AA-AA92-EAE97E8CD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273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BAD20-9F35-436B-BC8E-E2EB9F58F6A6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B28C-924A-40AA-AA92-EAE97E8CD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139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BAD20-9F35-436B-BC8E-E2EB9F58F6A6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B28C-924A-40AA-AA92-EAE97E8CD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516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BAD20-9F35-436B-BC8E-E2EB9F58F6A6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B28C-924A-40AA-AA92-EAE97E8CD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932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BAD20-9F35-436B-BC8E-E2EB9F58F6A6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B28C-924A-40AA-AA92-EAE97E8CD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512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BAD20-9F35-436B-BC8E-E2EB9F58F6A6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1B28C-924A-40AA-AA92-EAE97E8CD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085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BAD20-9F35-436B-BC8E-E2EB9F58F6A6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1B28C-924A-40AA-AA92-EAE97E8CD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634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/>
          </a:p>
        </p:txBody>
      </p:sp>
      <p:sp>
        <p:nvSpPr>
          <p:cNvPr id="159" name="Google Shape;15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/>
          </a:p>
        </p:txBody>
      </p:sp>
      <p:sp>
        <p:nvSpPr>
          <p:cNvPr id="160" name="Google Shape;16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ru-RU" kern="0"/>
              <a:pPr/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37050462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educaltai.ru/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5" t="-200" r="27295"/>
          <a:stretch/>
        </p:blipFill>
        <p:spPr>
          <a:xfrm>
            <a:off x="15965" y="0"/>
            <a:ext cx="5457716" cy="6807636"/>
          </a:xfrm>
          <a:prstGeom prst="rect">
            <a:avLst/>
          </a:prstGeom>
        </p:spPr>
      </p:pic>
      <p:sp>
        <p:nvSpPr>
          <p:cNvPr id="11" name="Google Shape;1158;g7e118ccf70_7_0"/>
          <p:cNvSpPr/>
          <p:nvPr/>
        </p:nvSpPr>
        <p:spPr>
          <a:xfrm>
            <a:off x="0" y="-46036"/>
            <a:ext cx="12213827" cy="6853672"/>
          </a:xfrm>
          <a:prstGeom prst="rect">
            <a:avLst/>
          </a:prstGeom>
          <a:solidFill>
            <a:srgbClr val="DDEAF6">
              <a:alpha val="58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" name="Google Shape;1158;g7e118ccf70_7_0"/>
          <p:cNvSpPr/>
          <p:nvPr/>
        </p:nvSpPr>
        <p:spPr>
          <a:xfrm>
            <a:off x="-20611" y="-25625"/>
            <a:ext cx="12201625" cy="852646"/>
          </a:xfrm>
          <a:prstGeom prst="rect">
            <a:avLst/>
          </a:prstGeom>
          <a:solidFill>
            <a:srgbClr val="DDEAF6">
              <a:alpha val="58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6562866" y="5178001"/>
            <a:ext cx="543763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ru-RU" altLang="ru-RU" dirty="0">
                <a:solidFill>
                  <a:srgbClr val="004D86"/>
                </a:solidFill>
                <a:latin typeface="Roboto" panose="020B0604020202020204" charset="0"/>
                <a:ea typeface="Roboto" panose="020B0604020202020204" charset="0"/>
              </a:rPr>
              <a:t>начальник отдела науки, высшего образования и кадрового развития отрасли</a:t>
            </a:r>
          </a:p>
          <a:p>
            <a:pPr>
              <a:spcBef>
                <a:spcPct val="0"/>
              </a:spcBef>
            </a:pPr>
            <a:r>
              <a:rPr lang="ru-RU" altLang="ru-RU" b="1" dirty="0" err="1">
                <a:solidFill>
                  <a:srgbClr val="004D86"/>
                </a:solidFill>
                <a:latin typeface="Roboto" panose="020B0604020202020204" charset="0"/>
                <a:ea typeface="Roboto" panose="020B0604020202020204" charset="0"/>
              </a:rPr>
              <a:t>Манянина</a:t>
            </a:r>
            <a:r>
              <a:rPr lang="ru-RU" altLang="ru-RU" b="1" dirty="0">
                <a:solidFill>
                  <a:srgbClr val="004D86"/>
                </a:solidFill>
                <a:latin typeface="Roboto" panose="020B0604020202020204" charset="0"/>
                <a:ea typeface="Roboto" panose="020B0604020202020204" charset="0"/>
              </a:rPr>
              <a:t> Татьяна Викторовна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2072641" y="208628"/>
            <a:ext cx="83597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rgbClr val="004D86"/>
                </a:solidFill>
                <a:latin typeface="Calibri" pitchFamily="34" charset="0"/>
              </a:rPr>
              <a:t>МИНИСТЕРСТВО ОБРАЗОВАНИЯ </a:t>
            </a:r>
            <a:r>
              <a:rPr lang="ru-RU" altLang="ru-RU" sz="2000" b="1" dirty="0" smtClean="0">
                <a:solidFill>
                  <a:srgbClr val="004D86"/>
                </a:solidFill>
                <a:latin typeface="Calibri" pitchFamily="34" charset="0"/>
              </a:rPr>
              <a:t>И </a:t>
            </a:r>
            <a:r>
              <a:rPr lang="ru-RU" altLang="ru-RU" sz="2000" b="1" dirty="0">
                <a:solidFill>
                  <a:srgbClr val="004D86"/>
                </a:solidFill>
                <a:latin typeface="Calibri" pitchFamily="34" charset="0"/>
              </a:rPr>
              <a:t>НАУКИ АЛТАЙСКОГО КРАЯ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6101" y="6431624"/>
            <a:ext cx="12192000" cy="4571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644896" y="2595983"/>
            <a:ext cx="6355602" cy="1135943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1746"/>
                </a:solidFill>
                <a:latin typeface="+mn-lt"/>
                <a:cs typeface="Times New Roman" pitchFamily="18" charset="0"/>
              </a:rPr>
              <a:t>Об утверждении перечня вакантных должностей по программе «Земский учитель» в 2023 году</a:t>
            </a:r>
            <a:endParaRPr lang="ru-RU" sz="3200" dirty="0">
              <a:latin typeface="+mn-lt"/>
            </a:endParaRPr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4895976" y="6482523"/>
            <a:ext cx="2713117" cy="3893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rgbClr val="1E4E79"/>
                </a:solidFill>
                <a:latin typeface="+mn-lt"/>
                <a:ea typeface="Roboto" panose="020B0604020202020204" charset="0"/>
              </a:rPr>
              <a:t>11.01.2023</a:t>
            </a:r>
            <a:endParaRPr lang="ru-RU" sz="2000" dirty="0">
              <a:solidFill>
                <a:srgbClr val="1E4E79"/>
              </a:solidFill>
              <a:latin typeface="+mn-lt"/>
              <a:ea typeface="Roboto" panose="020B0604020202020204" charset="0"/>
            </a:endParaRPr>
          </a:p>
        </p:txBody>
      </p:sp>
      <p:pic>
        <p:nvPicPr>
          <p:cNvPr id="15" name="Google Shape;89;g86c1d5bee7_0_2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11059672" y="50145"/>
            <a:ext cx="1038362" cy="717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83;p54" descr="Картинки по запросу &quot;алтайский край герб&quot;&quot;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3076" y="50145"/>
            <a:ext cx="741324" cy="7170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160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80;p98"/>
          <p:cNvSpPr/>
          <p:nvPr/>
        </p:nvSpPr>
        <p:spPr>
          <a:xfrm>
            <a:off x="177421" y="626175"/>
            <a:ext cx="11832610" cy="5903819"/>
          </a:xfrm>
          <a:prstGeom prst="rect">
            <a:avLst/>
          </a:prstGeom>
          <a:noFill/>
          <a:ln w="25400" cap="flat" cmpd="sng">
            <a:solidFill>
              <a:srgbClr val="DDEAF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3366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994;p114"/>
          <p:cNvSpPr/>
          <p:nvPr/>
        </p:nvSpPr>
        <p:spPr>
          <a:xfrm>
            <a:off x="1654585" y="1705276"/>
            <a:ext cx="10043418" cy="238832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buClr>
                <a:srgbClr val="000000"/>
              </a:buClr>
              <a:buSzPts val="1400"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срок до 20.02.2023 организовать работу по привлечению участников конкурсного отбора по программе «Земский учитель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»:</a:t>
            </a:r>
          </a:p>
          <a:p>
            <a:pPr algn="just">
              <a:buClr>
                <a:srgbClr val="000000"/>
              </a:buClr>
              <a:buSzPts val="1400"/>
            </a:pP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Clr>
                <a:srgbClr val="000000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информационно-разъяснительная работа с руководителями образовательных организаций;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Clr>
                <a:srgbClr val="000000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информационно-агитационная работа на территории муниципалитета с привлечением местных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СМИ;</a:t>
            </a:r>
          </a:p>
          <a:p>
            <a:pPr marL="285750" indent="-285750" algn="just">
              <a:buClr>
                <a:srgbClr val="000000"/>
              </a:buClr>
              <a:buSzPts val="1400"/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информационно-агитационная работа с выпускниками вузов,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ссузов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(в том числе с обучающимися по целевым направлениям).</a:t>
            </a:r>
          </a:p>
          <a:p>
            <a:pPr algn="just">
              <a:buClr>
                <a:srgbClr val="000000"/>
              </a:buClr>
              <a:buSzPts val="1400"/>
            </a:pPr>
            <a:endParaRPr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9" name="Google Shape;1590;p98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464642" y="2324584"/>
            <a:ext cx="1012521" cy="67006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581;p98"/>
          <p:cNvSpPr txBox="1"/>
          <p:nvPr/>
        </p:nvSpPr>
        <p:spPr>
          <a:xfrm>
            <a:off x="3881887" y="6529994"/>
            <a:ext cx="44061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rgbClr val="8296B0"/>
                </a:solidFill>
                <a:latin typeface="Roboto"/>
                <a:ea typeface="Roboto"/>
                <a:cs typeface="Roboto"/>
                <a:sym typeface="Roboto"/>
              </a:rPr>
              <a:t>Министерство образования и науки Алтайского края</a:t>
            </a:r>
            <a:endParaRPr sz="1200" b="0" i="0" u="none" strike="noStrike" cap="none" dirty="0">
              <a:solidFill>
                <a:srgbClr val="8296B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Google Shape;1683;p103"/>
          <p:cNvSpPr/>
          <p:nvPr/>
        </p:nvSpPr>
        <p:spPr>
          <a:xfrm>
            <a:off x="0" y="306725"/>
            <a:ext cx="12192000" cy="94192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1" name="Google Shape;1684;p103"/>
          <p:cNvSpPr txBox="1"/>
          <p:nvPr/>
        </p:nvSpPr>
        <p:spPr>
          <a:xfrm>
            <a:off x="361401" y="497865"/>
            <a:ext cx="114510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1" kern="0" dirty="0" smtClean="0">
                <a:solidFill>
                  <a:srgbClr val="1E4E79"/>
                </a:solidFill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ЗАДАЧИ:</a:t>
            </a:r>
            <a:endParaRPr sz="3200" b="1" kern="0" dirty="0">
              <a:solidFill>
                <a:srgbClr val="1E4E79"/>
              </a:solidFill>
              <a:latin typeface="Times New Roman" pitchFamily="18" charset="0"/>
              <a:ea typeface="Roboto"/>
              <a:cs typeface="Times New Roman" pitchFamily="18" charset="0"/>
              <a:sym typeface="Roboto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254042"/>
            <a:ext cx="12192000" cy="9993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3399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19" name="Google Shape;283;p54" descr="Картинки по запросу &quot;алтайский край герб&quot;&quot;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05261" y="401349"/>
            <a:ext cx="788048" cy="786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1590;p98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499285" y="5061166"/>
            <a:ext cx="1012521" cy="67006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1994;p114"/>
          <p:cNvSpPr/>
          <p:nvPr/>
        </p:nvSpPr>
        <p:spPr>
          <a:xfrm>
            <a:off x="1660931" y="4322377"/>
            <a:ext cx="10151470" cy="1978836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buClr>
                <a:srgbClr val="000000"/>
              </a:buClr>
              <a:buSzPts val="1400"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предоставить в срок до 15.04.2023  в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АК муниципальные нормативные правовые акты, регламентирующие компенсацию аренды жилого помещения участникам программы «Земский учитель» </a:t>
            </a:r>
            <a:r>
              <a:rPr lang="ru-RU" sz="1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(Алейский, Алтайский, </a:t>
            </a:r>
            <a:r>
              <a:rPr lang="ru-RU" sz="16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Баевский</a:t>
            </a:r>
            <a:r>
              <a:rPr lang="ru-RU" sz="1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Волчихинский</a:t>
            </a:r>
            <a:r>
              <a:rPr lang="ru-RU" sz="1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Ельцовский</a:t>
            </a:r>
            <a:r>
              <a:rPr lang="ru-RU" sz="1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Завьяловский</a:t>
            </a:r>
            <a:r>
              <a:rPr lang="ru-RU" sz="1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Заринский</a:t>
            </a:r>
            <a:r>
              <a:rPr lang="ru-RU" sz="1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Змеиногорский</a:t>
            </a:r>
            <a:r>
              <a:rPr lang="ru-RU" sz="1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Зональный, </a:t>
            </a:r>
            <a:r>
              <a:rPr lang="ru-RU" sz="16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Калманский</a:t>
            </a:r>
            <a:r>
              <a:rPr lang="ru-RU" sz="1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Ключевский, </a:t>
            </a:r>
            <a:r>
              <a:rPr lang="ru-RU" sz="16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Косихинский</a:t>
            </a:r>
            <a:r>
              <a:rPr lang="ru-RU" sz="1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Красногорский, </a:t>
            </a:r>
            <a:r>
              <a:rPr lang="ru-RU" sz="16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Краснощековский</a:t>
            </a:r>
            <a:r>
              <a:rPr lang="ru-RU" sz="1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Крутихинский</a:t>
            </a:r>
            <a:r>
              <a:rPr lang="ru-RU" sz="1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Курьинский</a:t>
            </a:r>
            <a:r>
              <a:rPr lang="ru-RU" sz="1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Кытмановский</a:t>
            </a:r>
            <a:r>
              <a:rPr lang="ru-RU" sz="1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Немецкий, </a:t>
            </a:r>
            <a:r>
              <a:rPr lang="ru-RU" sz="16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Новичихинский</a:t>
            </a:r>
            <a:r>
              <a:rPr lang="ru-RU" sz="1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Павловский, </a:t>
            </a:r>
            <a:r>
              <a:rPr lang="ru-RU" sz="16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Панкрушихинский</a:t>
            </a:r>
            <a:r>
              <a:rPr lang="ru-RU" sz="1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Поспелихинский</a:t>
            </a:r>
            <a:r>
              <a:rPr lang="ru-RU" sz="1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Романовский, </a:t>
            </a:r>
            <a:r>
              <a:rPr lang="ru-RU" sz="16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Рубцовский</a:t>
            </a:r>
            <a:r>
              <a:rPr lang="ru-RU" sz="1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Смоленский, Советский, </a:t>
            </a:r>
            <a:r>
              <a:rPr lang="ru-RU" sz="16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Тальменский</a:t>
            </a:r>
            <a:r>
              <a:rPr lang="ru-RU" sz="1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Третьяковский, Троицкий, </a:t>
            </a:r>
            <a:r>
              <a:rPr lang="ru-RU" sz="16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Усть-Калманский</a:t>
            </a:r>
            <a:r>
              <a:rPr lang="ru-RU" sz="1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Усть</a:t>
            </a:r>
            <a:r>
              <a:rPr lang="ru-RU" sz="1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-Пристанский, </a:t>
            </a:r>
            <a:r>
              <a:rPr lang="ru-RU" sz="16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Хабарский</a:t>
            </a:r>
            <a:r>
              <a:rPr lang="ru-RU" sz="1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Целинный, </a:t>
            </a:r>
            <a:r>
              <a:rPr lang="ru-RU" sz="16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Шелаболихинский</a:t>
            </a:r>
            <a:r>
              <a:rPr lang="ru-RU" sz="16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районы,  </a:t>
            </a:r>
            <a:r>
              <a:rPr lang="ru-RU" sz="1600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г.Белокуриха</a:t>
            </a:r>
            <a:r>
              <a:rPr lang="ru-RU" sz="16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sz="16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2197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80;p98"/>
          <p:cNvSpPr/>
          <p:nvPr/>
        </p:nvSpPr>
        <p:spPr>
          <a:xfrm>
            <a:off x="177421" y="626175"/>
            <a:ext cx="11832610" cy="5903819"/>
          </a:xfrm>
          <a:prstGeom prst="rect">
            <a:avLst/>
          </a:prstGeom>
          <a:noFill/>
          <a:ln w="25400" cap="flat" cmpd="sng">
            <a:solidFill>
              <a:srgbClr val="DDEAF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3366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994;p114"/>
          <p:cNvSpPr/>
          <p:nvPr/>
        </p:nvSpPr>
        <p:spPr>
          <a:xfrm>
            <a:off x="1699331" y="1830237"/>
            <a:ext cx="9807623" cy="171872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проработать с главами администраций вопрос предоставления жилого помещения/компенсации аренды участникам программы «Земский учитель» 2020 – 2022 гг., по результатам работы проинформировать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АК в срок до 01.02.2023  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(Каменский, Первомайский, </a:t>
            </a:r>
            <a:r>
              <a:rPr lang="ru-RU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Шелаболихинский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районы)</a:t>
            </a:r>
            <a:endParaRPr lang="ru-RU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Google Shape;1590;p98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98099" y="2300972"/>
            <a:ext cx="1012521" cy="67006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581;p98"/>
          <p:cNvSpPr txBox="1"/>
          <p:nvPr/>
        </p:nvSpPr>
        <p:spPr>
          <a:xfrm>
            <a:off x="3881887" y="6529994"/>
            <a:ext cx="44061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b="0" i="0" u="none" strike="noStrike" cap="none" dirty="0">
                <a:solidFill>
                  <a:srgbClr val="8296B0"/>
                </a:solidFill>
                <a:latin typeface="Roboto"/>
                <a:ea typeface="Roboto"/>
                <a:cs typeface="Roboto"/>
                <a:sym typeface="Roboto"/>
              </a:rPr>
              <a:t>Министерство образования и науки Алтайского края</a:t>
            </a:r>
            <a:endParaRPr sz="1200" b="0" i="0" u="none" strike="noStrike" cap="none" dirty="0">
              <a:solidFill>
                <a:srgbClr val="8296B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Google Shape;1683;p103"/>
          <p:cNvSpPr/>
          <p:nvPr/>
        </p:nvSpPr>
        <p:spPr>
          <a:xfrm>
            <a:off x="0" y="306725"/>
            <a:ext cx="12192000" cy="94192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21" name="Google Shape;1684;p103"/>
          <p:cNvSpPr txBox="1"/>
          <p:nvPr/>
        </p:nvSpPr>
        <p:spPr>
          <a:xfrm>
            <a:off x="361401" y="497865"/>
            <a:ext cx="114510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3200"/>
              <a:buFont typeface="Arial"/>
              <a:buNone/>
            </a:pPr>
            <a:r>
              <a:rPr lang="ru-RU" sz="3200" b="1" kern="0" dirty="0" smtClean="0">
                <a:solidFill>
                  <a:srgbClr val="1E4E79"/>
                </a:solidFill>
                <a:latin typeface="Times New Roman" pitchFamily="18" charset="0"/>
                <a:ea typeface="Roboto"/>
                <a:cs typeface="Times New Roman" pitchFamily="18" charset="0"/>
                <a:sym typeface="Roboto"/>
              </a:rPr>
              <a:t>ЗАДАЧИ:</a:t>
            </a:r>
            <a:endParaRPr sz="3200" b="1" kern="0" dirty="0">
              <a:solidFill>
                <a:srgbClr val="1E4E79"/>
              </a:solidFill>
              <a:latin typeface="Times New Roman" pitchFamily="18" charset="0"/>
              <a:ea typeface="Roboto"/>
              <a:cs typeface="Times New Roman" pitchFamily="18" charset="0"/>
              <a:sym typeface="Roboto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254042"/>
            <a:ext cx="12192000" cy="9993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3399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</a:p>
        </p:txBody>
      </p:sp>
      <p:pic>
        <p:nvPicPr>
          <p:cNvPr id="19" name="Google Shape;283;p54" descr="Картинки по запросу &quot;алтайский край герб&quot;&quot;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105261" y="401349"/>
            <a:ext cx="788048" cy="786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590;p98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626700" y="4693415"/>
            <a:ext cx="1012521" cy="670062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994;p114"/>
          <p:cNvSpPr/>
          <p:nvPr/>
        </p:nvSpPr>
        <p:spPr>
          <a:xfrm>
            <a:off x="1675301" y="4229690"/>
            <a:ext cx="9831653" cy="178353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оказать содействие участникам программы «Земский учитель» 2020 – 2022 гг. в подготовке документов на получение компенсации услуг ЖКХ, по результатам работы проинформировать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АК в срок до 01.02.2023 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(Алейский, </a:t>
            </a:r>
            <a:r>
              <a:rPr lang="ru-RU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Завьяловский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Заринский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Красногорский, </a:t>
            </a:r>
            <a:r>
              <a:rPr lang="ru-RU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Кулундинский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Кытмановский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Первомайский, </a:t>
            </a:r>
            <a:r>
              <a:rPr lang="ru-RU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Поспелихинский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Рубцовский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Тогульский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Целинный, </a:t>
            </a:r>
            <a:r>
              <a:rPr lang="ru-RU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Шелаболихинский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20944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5" t="-200" r="27295"/>
          <a:stretch/>
        </p:blipFill>
        <p:spPr>
          <a:xfrm>
            <a:off x="15965" y="0"/>
            <a:ext cx="5457716" cy="6807636"/>
          </a:xfrm>
          <a:prstGeom prst="rect">
            <a:avLst/>
          </a:prstGeom>
        </p:spPr>
      </p:pic>
      <p:sp>
        <p:nvSpPr>
          <p:cNvPr id="11" name="Google Shape;1158;g7e118ccf70_7_0"/>
          <p:cNvSpPr/>
          <p:nvPr/>
        </p:nvSpPr>
        <p:spPr>
          <a:xfrm>
            <a:off x="0" y="-46036"/>
            <a:ext cx="12213827" cy="6853672"/>
          </a:xfrm>
          <a:prstGeom prst="rect">
            <a:avLst/>
          </a:prstGeom>
          <a:solidFill>
            <a:srgbClr val="DDEAF6">
              <a:alpha val="582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644896" y="2595983"/>
            <a:ext cx="6355602" cy="1135943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1746"/>
                </a:solidFill>
                <a:latin typeface="+mn-lt"/>
                <a:cs typeface="Times New Roman" pitchFamily="18" charset="0"/>
              </a:rPr>
              <a:t>Спасибо за внимание!</a:t>
            </a:r>
            <a:endParaRPr lang="ru-RU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0335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Google Shape;1679;p103"/>
          <p:cNvSpPr/>
          <p:nvPr/>
        </p:nvSpPr>
        <p:spPr>
          <a:xfrm>
            <a:off x="185188" y="1227167"/>
            <a:ext cx="11791950" cy="5411787"/>
          </a:xfrm>
          <a:prstGeom prst="rect">
            <a:avLst/>
          </a:prstGeom>
          <a:noFill/>
          <a:ln w="25400" cap="flat" cmpd="sng">
            <a:solidFill>
              <a:srgbClr val="DDEAF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kern="0">
              <a:solidFill>
                <a:srgbClr val="3366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1" name="Google Shape;1681;p103"/>
          <p:cNvSpPr txBox="1"/>
          <p:nvPr/>
        </p:nvSpPr>
        <p:spPr>
          <a:xfrm>
            <a:off x="3752765" y="657554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ru-RU" sz="1200" kern="0" dirty="0">
                <a:solidFill>
                  <a:srgbClr val="8296B0"/>
                </a:solidFill>
                <a:latin typeface="Roboto"/>
                <a:ea typeface="Roboto"/>
                <a:cs typeface="Roboto"/>
                <a:sym typeface="Roboto"/>
              </a:rPr>
              <a:t>Министерство образования и науки Алтайского края</a:t>
            </a:r>
            <a:endParaRPr sz="1200" kern="0" dirty="0">
              <a:solidFill>
                <a:srgbClr val="8296B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3" name="Google Shape;1683;p103"/>
          <p:cNvSpPr/>
          <p:nvPr/>
        </p:nvSpPr>
        <p:spPr>
          <a:xfrm>
            <a:off x="0" y="306388"/>
            <a:ext cx="12192000" cy="94297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45060" name="Google Shape;1684;p103"/>
          <p:cNvSpPr txBox="1">
            <a:spLocks noChangeArrowheads="1"/>
          </p:cNvSpPr>
          <p:nvPr/>
        </p:nvSpPr>
        <p:spPr bwMode="auto">
          <a:xfrm>
            <a:off x="1553613" y="449245"/>
            <a:ext cx="9840349" cy="862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3200"/>
            </a:pPr>
            <a:r>
              <a:rPr lang="ru-RU" sz="2000" b="1" dirty="0">
                <a:solidFill>
                  <a:srgbClr val="003399"/>
                </a:solidFill>
                <a:latin typeface="PT Sans" charset="-52"/>
              </a:rPr>
              <a:t>Об </a:t>
            </a:r>
            <a:r>
              <a:rPr lang="ru-RU" sz="2000" b="1" dirty="0" smtClean="0">
                <a:solidFill>
                  <a:srgbClr val="003399"/>
                </a:solidFill>
                <a:latin typeface="PT Sans" charset="-52"/>
              </a:rPr>
              <a:t>утверждении перечня вакантных должностей учителей по программе </a:t>
            </a:r>
            <a:r>
              <a:rPr lang="ru-RU" sz="2000" b="1" dirty="0">
                <a:solidFill>
                  <a:srgbClr val="003399"/>
                </a:solidFill>
                <a:latin typeface="PT Sans" charset="-52"/>
              </a:rPr>
              <a:t>«Земский учитель» в </a:t>
            </a:r>
            <a:r>
              <a:rPr lang="ru-RU" sz="2000" b="1" dirty="0" smtClean="0">
                <a:solidFill>
                  <a:srgbClr val="FF0000"/>
                </a:solidFill>
                <a:latin typeface="PT Sans" charset="-52"/>
              </a:rPr>
              <a:t>2023</a:t>
            </a:r>
            <a:r>
              <a:rPr lang="ru-RU" sz="2000" b="1" dirty="0" smtClean="0">
                <a:solidFill>
                  <a:srgbClr val="003399"/>
                </a:solidFill>
                <a:latin typeface="PT Sans" charset="-52"/>
              </a:rPr>
              <a:t> </a:t>
            </a:r>
            <a:r>
              <a:rPr lang="ru-RU" sz="2000" b="1" dirty="0">
                <a:solidFill>
                  <a:srgbClr val="003399"/>
                </a:solidFill>
                <a:latin typeface="PT Sans" charset="-52"/>
              </a:rPr>
              <a:t>году</a:t>
            </a:r>
            <a:endParaRPr lang="ru-RU" sz="2000" b="1" dirty="0">
              <a:solidFill>
                <a:srgbClr val="003399"/>
              </a:solidFill>
              <a:latin typeface="PT Sans" charset="-52"/>
              <a:sym typeface="Roboto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54000"/>
            <a:ext cx="12192000" cy="1000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3399"/>
              </a:solidFill>
            </a:endParaRPr>
          </a:p>
        </p:txBody>
      </p:sp>
      <p:pic>
        <p:nvPicPr>
          <p:cNvPr id="45062" name="Google Shape;89;g86c1d5bee7_0_2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950" y="406400"/>
            <a:ext cx="1006475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694" y="1381060"/>
            <a:ext cx="5952662" cy="1604433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168414" y="1560841"/>
            <a:ext cx="5748280" cy="886321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003399"/>
                </a:solidFill>
                <a:latin typeface="PT Sans" charset="-52"/>
              </a:rPr>
              <a:t>В 2023 году на основании заявок глав администраций в перечень включены </a:t>
            </a:r>
            <a:r>
              <a:rPr lang="ru-RU" sz="1600" b="1" dirty="0" smtClean="0">
                <a:solidFill>
                  <a:srgbClr val="FF0000"/>
                </a:solidFill>
                <a:latin typeface="PT Sans" charset="-52"/>
              </a:rPr>
              <a:t>245</a:t>
            </a:r>
            <a:r>
              <a:rPr lang="ru-RU" sz="1600" b="1" dirty="0" smtClean="0">
                <a:solidFill>
                  <a:srgbClr val="003399"/>
                </a:solidFill>
                <a:latin typeface="PT Sans" charset="-52"/>
              </a:rPr>
              <a:t> вакантных должностей учителей:</a:t>
            </a:r>
            <a:endParaRPr lang="ru-RU" sz="1600" dirty="0">
              <a:solidFill>
                <a:srgbClr val="FF0000"/>
              </a:solidFill>
              <a:latin typeface="PT Sans" charset="-52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916694" y="2965302"/>
            <a:ext cx="5952662" cy="798113"/>
          </a:xfrm>
          <a:prstGeom prst="roundRect">
            <a:avLst/>
          </a:prstGeom>
          <a:solidFill>
            <a:srgbClr val="92D05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 smtClean="0"/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56</a:t>
            </a:r>
            <a:r>
              <a:rPr lang="ru-RU" sz="1400" dirty="0" smtClean="0"/>
              <a:t> </a:t>
            </a:r>
            <a:r>
              <a:rPr lang="ru-RU" sz="1400" dirty="0" smtClean="0">
                <a:solidFill>
                  <a:srgbClr val="0000FF"/>
                </a:solidFill>
              </a:rPr>
              <a:t>получателей выплаты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56 000 000 руб.</a:t>
            </a:r>
            <a:r>
              <a:rPr lang="ru-RU" sz="1600" b="1" dirty="0" smtClean="0">
                <a:solidFill>
                  <a:srgbClr val="0000FF"/>
                </a:solidFill>
              </a:rPr>
              <a:t> </a:t>
            </a:r>
            <a:r>
              <a:rPr lang="ru-RU" sz="1400" dirty="0" smtClean="0">
                <a:solidFill>
                  <a:srgbClr val="0000FF"/>
                </a:solidFill>
              </a:rPr>
              <a:t>из средств федерального и регионального бюджетов</a:t>
            </a:r>
          </a:p>
          <a:p>
            <a:pPr algn="ctr"/>
            <a:endParaRPr lang="ru-RU" sz="1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59062" y="5337982"/>
            <a:ext cx="5052022" cy="764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rgbClr val="002060"/>
                </a:solidFill>
              </a:rPr>
              <a:t>Перечень вакантных должностей утвержден приказом </a:t>
            </a:r>
            <a:r>
              <a:rPr lang="ru-RU" sz="1100" b="1" dirty="0">
                <a:solidFill>
                  <a:srgbClr val="002060"/>
                </a:solidFill>
              </a:rPr>
              <a:t>Минобрнауки Алтайского края от </a:t>
            </a:r>
            <a:r>
              <a:rPr lang="ru-RU" sz="1100" b="1" dirty="0" smtClean="0">
                <a:solidFill>
                  <a:srgbClr val="002060"/>
                </a:solidFill>
              </a:rPr>
              <a:t>09.12.2022 </a:t>
            </a:r>
            <a:r>
              <a:rPr lang="ru-RU" sz="1100" b="1" dirty="0">
                <a:solidFill>
                  <a:srgbClr val="002060"/>
                </a:solidFill>
              </a:rPr>
              <a:t>№ </a:t>
            </a:r>
            <a:r>
              <a:rPr lang="ru-RU" sz="1100" b="1" dirty="0" smtClean="0">
                <a:solidFill>
                  <a:srgbClr val="002060"/>
                </a:solidFill>
              </a:rPr>
              <a:t>1451</a:t>
            </a:r>
            <a:endParaRPr lang="ru-RU" sz="1100" b="1" dirty="0">
              <a:solidFill>
                <a:srgbClr val="002060"/>
              </a:solidFill>
            </a:endParaRPr>
          </a:p>
        </p:txBody>
      </p:sp>
      <p:graphicFrame>
        <p:nvGraphicFramePr>
          <p:cNvPr id="33" name="Диаграмма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5916949"/>
              </p:ext>
            </p:extLst>
          </p:nvPr>
        </p:nvGraphicFramePr>
        <p:xfrm>
          <a:off x="359062" y="2529967"/>
          <a:ext cx="7124550" cy="2658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566432" y="5368717"/>
            <a:ext cx="49522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566432" y="6052255"/>
            <a:ext cx="49522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7378574" y="4369805"/>
            <a:ext cx="4391194" cy="204004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rgbClr val="003399"/>
                </a:solidFill>
                <a:latin typeface="PT Sans" charset="-52"/>
              </a:rPr>
              <a:t>В перечень вошли вакансии, отвечающие следующим требованиям:</a:t>
            </a:r>
          </a:p>
          <a:p>
            <a:endParaRPr lang="ru-RU" sz="1100" b="1" dirty="0">
              <a:solidFill>
                <a:srgbClr val="003399"/>
              </a:solidFill>
              <a:latin typeface="PT Sans" charset="-52"/>
            </a:endParaRP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u="sng" dirty="0">
                <a:solidFill>
                  <a:srgbClr val="003399"/>
                </a:solidFill>
                <a:latin typeface="PT Sans" charset="-52"/>
              </a:rPr>
              <a:t>о</a:t>
            </a:r>
            <a:r>
              <a:rPr lang="ru-RU" sz="1200" b="1" u="sng" dirty="0" smtClean="0">
                <a:solidFill>
                  <a:srgbClr val="003399"/>
                </a:solidFill>
                <a:latin typeface="PT Sans" charset="-52"/>
              </a:rPr>
              <a:t>сновная</a:t>
            </a:r>
            <a:r>
              <a:rPr lang="ru-RU" sz="1200" b="1" dirty="0" smtClean="0">
                <a:solidFill>
                  <a:srgbClr val="003399"/>
                </a:solidFill>
                <a:latin typeface="PT Sans" charset="-52"/>
              </a:rPr>
              <a:t> нагрузка не менее 18 час.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>
                <a:solidFill>
                  <a:srgbClr val="003399"/>
                </a:solidFill>
                <a:latin typeface="PT Sans" charset="-52"/>
              </a:rPr>
              <a:t>о</a:t>
            </a:r>
            <a:r>
              <a:rPr lang="ru-RU" sz="1200" b="1" dirty="0" smtClean="0">
                <a:solidFill>
                  <a:srgbClr val="003399"/>
                </a:solidFill>
                <a:latin typeface="PT Sans" charset="-52"/>
              </a:rPr>
              <a:t>тсутствие перспективы ликвидации образовательной организации на период до 2029 г.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srgbClr val="003399"/>
                </a:solidFill>
                <a:latin typeface="PT Sans" charset="-52"/>
              </a:rPr>
              <a:t>вакантная должность </a:t>
            </a:r>
            <a:r>
              <a:rPr lang="ru-RU" sz="1200" b="1" u="sng" dirty="0" smtClean="0">
                <a:solidFill>
                  <a:srgbClr val="003399"/>
                </a:solidFill>
                <a:latin typeface="PT Sans" charset="-52"/>
              </a:rPr>
              <a:t>не</a:t>
            </a:r>
            <a:r>
              <a:rPr lang="ru-RU" sz="1200" b="1" dirty="0" smtClean="0">
                <a:solidFill>
                  <a:srgbClr val="003399"/>
                </a:solidFill>
                <a:latin typeface="PT Sans" charset="-52"/>
              </a:rPr>
              <a:t> относится к должности, ставшей вакантной временно на период отсутствия основного сотрудника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srgbClr val="FF0000"/>
                </a:solidFill>
                <a:latin typeface="PT Sans" charset="-52"/>
              </a:rPr>
              <a:t>имеется </a:t>
            </a:r>
            <a:r>
              <a:rPr lang="ru-RU" sz="1200" b="1" dirty="0">
                <a:solidFill>
                  <a:srgbClr val="FF0000"/>
                </a:solidFill>
                <a:latin typeface="PT Sans" charset="-52"/>
              </a:rPr>
              <a:t>возможность предоставления участнику программы муниципального, служебного жилья или компенсации арендной платы  </a:t>
            </a:r>
          </a:p>
          <a:p>
            <a:endParaRPr lang="ru-RU" sz="1600" dirty="0">
              <a:solidFill>
                <a:srgbClr val="FF0000"/>
              </a:solidFill>
              <a:latin typeface="PT Sans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2155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9469" y="5052656"/>
            <a:ext cx="1662347" cy="1200250"/>
          </a:xfrm>
          <a:prstGeom prst="rect">
            <a:avLst/>
          </a:prstGeom>
        </p:spPr>
      </p:pic>
      <p:sp>
        <p:nvSpPr>
          <p:cNvPr id="1679" name="Google Shape;1679;p103"/>
          <p:cNvSpPr/>
          <p:nvPr/>
        </p:nvSpPr>
        <p:spPr>
          <a:xfrm>
            <a:off x="190500" y="1125538"/>
            <a:ext cx="11791950" cy="5411787"/>
          </a:xfrm>
          <a:prstGeom prst="rect">
            <a:avLst/>
          </a:prstGeom>
          <a:noFill/>
          <a:ln w="25400" cap="flat" cmpd="sng">
            <a:solidFill>
              <a:srgbClr val="DDEAF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kern="0">
              <a:solidFill>
                <a:srgbClr val="3366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1" name="Google Shape;1681;p103"/>
          <p:cNvSpPr txBox="1"/>
          <p:nvPr/>
        </p:nvSpPr>
        <p:spPr>
          <a:xfrm>
            <a:off x="4038600" y="65373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ru-RU" sz="1200" kern="0" dirty="0">
                <a:solidFill>
                  <a:srgbClr val="8296B0"/>
                </a:solidFill>
                <a:latin typeface="Roboto"/>
                <a:ea typeface="Roboto"/>
                <a:cs typeface="Roboto"/>
                <a:sym typeface="Roboto"/>
              </a:rPr>
              <a:t>Министерство образования и науки Алтайского края</a:t>
            </a:r>
            <a:endParaRPr sz="1200" kern="0" dirty="0">
              <a:solidFill>
                <a:srgbClr val="8296B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3" name="Google Shape;1683;p103"/>
          <p:cNvSpPr/>
          <p:nvPr/>
        </p:nvSpPr>
        <p:spPr>
          <a:xfrm>
            <a:off x="-9525" y="0"/>
            <a:ext cx="12192000" cy="94138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9525"/>
            <a:ext cx="12192000" cy="1000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3399"/>
              </a:solidFill>
            </a:endParaRPr>
          </a:p>
        </p:txBody>
      </p:sp>
      <p:pic>
        <p:nvPicPr>
          <p:cNvPr id="45080" name="Google Shape;89;g86c1d5bee7_0_2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292100"/>
            <a:ext cx="9175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81" name="Прямоугольник 14"/>
          <p:cNvSpPr>
            <a:spLocks noChangeArrowheads="1"/>
          </p:cNvSpPr>
          <p:nvPr/>
        </p:nvSpPr>
        <p:spPr bwMode="auto">
          <a:xfrm>
            <a:off x="735747" y="242564"/>
            <a:ext cx="107205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000000"/>
              </a:buClr>
              <a:buSzPts val="3200"/>
            </a:pPr>
            <a:r>
              <a:rPr lang="ru-RU" sz="2000" b="1" dirty="0">
                <a:solidFill>
                  <a:srgbClr val="003399"/>
                </a:solidFill>
                <a:latin typeface="PT Sans" charset="-52"/>
              </a:rPr>
              <a:t>Об утверждении перечня вакантных должностей учителей по программе «Земский учитель» в 2023 году</a:t>
            </a:r>
            <a:endParaRPr lang="ru-RU" sz="2000" b="1" dirty="0">
              <a:solidFill>
                <a:srgbClr val="003399"/>
              </a:solidFill>
              <a:latin typeface="PT Sans" charset="-52"/>
              <a:sym typeface="Roboto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0236" y="1007797"/>
            <a:ext cx="4861721" cy="82496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002060"/>
                </a:solidFill>
              </a:rPr>
              <a:t>В 2023 году в программе участвует 51 муниципальное образование:</a:t>
            </a: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46396"/>
              </p:ext>
            </p:extLst>
          </p:nvPr>
        </p:nvGraphicFramePr>
        <p:xfrm>
          <a:off x="526356" y="1900779"/>
          <a:ext cx="2704921" cy="45527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2953"/>
                <a:gridCol w="1081968"/>
              </a:tblGrid>
              <a:tr h="24550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Район/город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Число вакансий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</a:tr>
              <a:tr h="24550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Калманский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4550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Косихинский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4550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Рубцовский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4550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Павловский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4550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Шелаболихинский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4550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Алейский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4550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Третьяковский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4550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Троицкий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4550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Поспелихинский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4550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Романовский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4550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Заринский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4550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Каменский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4550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Кытмановский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4550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Тальменский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4550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Локтевский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4550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Родинский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</a:tr>
              <a:tr h="24550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Белокуриха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811240"/>
              </p:ext>
            </p:extLst>
          </p:nvPr>
        </p:nvGraphicFramePr>
        <p:xfrm>
          <a:off x="4025067" y="1762167"/>
          <a:ext cx="2823927" cy="45585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4356"/>
                <a:gridCol w="1129571"/>
              </a:tblGrid>
              <a:tr h="25136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Район/город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Число вакансий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</a:tr>
              <a:tr h="25136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Змеиногорский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/>
                </a:tc>
              </a:tr>
              <a:tr h="25136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Крутихинский</a:t>
                      </a:r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/>
                </a:tc>
              </a:tr>
              <a:tr h="25136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Баевский</a:t>
                      </a:r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/>
                </a:tc>
              </a:tr>
              <a:tr h="25136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Ельцовский</a:t>
                      </a:r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/>
                </a:tc>
              </a:tr>
              <a:tr h="25136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Красногорский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/>
                </a:tc>
              </a:tr>
              <a:tr h="25136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Краснощековский</a:t>
                      </a:r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/>
                </a:tc>
              </a:tr>
              <a:tr h="25136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Солонешенский</a:t>
                      </a:r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/>
                </a:tc>
              </a:tr>
              <a:tr h="25136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Топчихинский</a:t>
                      </a:r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/>
                </a:tc>
              </a:tr>
              <a:tr h="25136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Усть</a:t>
                      </a:r>
                      <a:r>
                        <a:rPr lang="ru-RU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-Пристанский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/>
                </a:tc>
              </a:tr>
              <a:tr h="25136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Хабарский</a:t>
                      </a:r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/>
                </a:tc>
              </a:tr>
              <a:tr h="25136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Целинный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/>
                </a:tc>
              </a:tr>
              <a:tr h="25136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 Алейск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/>
                </a:tc>
              </a:tr>
              <a:tr h="25136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Благовещенский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/>
                </a:tc>
              </a:tr>
              <a:tr h="25136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Волчихинский</a:t>
                      </a:r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/>
                </a:tc>
              </a:tr>
              <a:tr h="25136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Зональный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/>
                </a:tc>
              </a:tr>
              <a:tr h="25136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Кулундинский</a:t>
                      </a:r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/>
                </a:tc>
              </a:tr>
              <a:tr h="25136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Немецкий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057024"/>
              </p:ext>
            </p:extLst>
          </p:nvPr>
        </p:nvGraphicFramePr>
        <p:xfrm>
          <a:off x="7360703" y="1480064"/>
          <a:ext cx="2707222" cy="47027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4333"/>
                <a:gridCol w="1082889"/>
              </a:tblGrid>
              <a:tr h="26126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Район/город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Число вакансий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</a:tr>
              <a:tr h="26126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2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Новичихинский</a:t>
                      </a:r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/>
                </a:tc>
              </a:tr>
              <a:tr h="26126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2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Тогульский</a:t>
                      </a:r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/>
                </a:tc>
              </a:tr>
              <a:tr h="26126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2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Усть-Калманский</a:t>
                      </a:r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/>
                </a:tc>
              </a:tr>
              <a:tr h="26126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2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Шипуновский</a:t>
                      </a:r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/>
                </a:tc>
              </a:tr>
              <a:tr h="26126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 Заринск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/>
                </a:tc>
              </a:tr>
              <a:tr h="26126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Егорьевский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/>
                </a:tc>
              </a:tr>
              <a:tr h="26126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Ключевский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/>
                </a:tc>
              </a:tr>
              <a:tr h="26126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2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Курьинский</a:t>
                      </a:r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/>
                </a:tc>
              </a:tr>
              <a:tr h="26126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Мамонтовский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/>
                </a:tc>
              </a:tr>
              <a:tr h="26126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2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Панкрушихинский</a:t>
                      </a:r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/>
                </a:tc>
              </a:tr>
              <a:tr h="26126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Смоленский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/>
                </a:tc>
              </a:tr>
              <a:tr h="26126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Советский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/>
                </a:tc>
              </a:tr>
              <a:tr h="26126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2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Солтонский</a:t>
                      </a:r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/>
                </a:tc>
              </a:tr>
              <a:tr h="26126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Алтайский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</a:tr>
              <a:tr h="26126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2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Быстроистокский</a:t>
                      </a:r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</a:tr>
              <a:tr h="26126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2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Завьяловский</a:t>
                      </a:r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</a:tr>
              <a:tr h="261263"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Ребрихинский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 flipV="1">
            <a:off x="491786" y="2157885"/>
            <a:ext cx="2720142" cy="9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038600" y="2005493"/>
            <a:ext cx="2789378" cy="53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491786" y="1792760"/>
            <a:ext cx="2720142" cy="9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4038600" y="1631314"/>
            <a:ext cx="2789378" cy="90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7392348" y="1420278"/>
            <a:ext cx="2720142" cy="9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7392348" y="1720766"/>
            <a:ext cx="2720142" cy="9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58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8707" y="4781339"/>
            <a:ext cx="2383743" cy="1721113"/>
          </a:xfrm>
          <a:prstGeom prst="rect">
            <a:avLst/>
          </a:prstGeom>
        </p:spPr>
      </p:pic>
      <p:sp>
        <p:nvSpPr>
          <p:cNvPr id="1679" name="Google Shape;1679;p103"/>
          <p:cNvSpPr/>
          <p:nvPr/>
        </p:nvSpPr>
        <p:spPr>
          <a:xfrm>
            <a:off x="190500" y="1125538"/>
            <a:ext cx="11791950" cy="5411787"/>
          </a:xfrm>
          <a:prstGeom prst="rect">
            <a:avLst/>
          </a:prstGeom>
          <a:noFill/>
          <a:ln w="25400" cap="flat" cmpd="sng">
            <a:solidFill>
              <a:srgbClr val="DDEAF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kern="0">
              <a:solidFill>
                <a:srgbClr val="3366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1" name="Google Shape;1681;p103"/>
          <p:cNvSpPr txBox="1"/>
          <p:nvPr/>
        </p:nvSpPr>
        <p:spPr>
          <a:xfrm>
            <a:off x="4038600" y="65373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ru-RU" sz="1200" kern="0" dirty="0">
                <a:solidFill>
                  <a:srgbClr val="8296B0"/>
                </a:solidFill>
                <a:latin typeface="Roboto"/>
                <a:ea typeface="Roboto"/>
                <a:cs typeface="Roboto"/>
                <a:sym typeface="Roboto"/>
              </a:rPr>
              <a:t>Министерство образования и науки Алтайского края</a:t>
            </a:r>
            <a:endParaRPr sz="1200" kern="0" dirty="0">
              <a:solidFill>
                <a:srgbClr val="8296B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3" name="Google Shape;1683;p103"/>
          <p:cNvSpPr/>
          <p:nvPr/>
        </p:nvSpPr>
        <p:spPr>
          <a:xfrm>
            <a:off x="-9525" y="0"/>
            <a:ext cx="12192000" cy="94138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9525"/>
            <a:ext cx="12192000" cy="1000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3399"/>
              </a:solidFill>
            </a:endParaRPr>
          </a:p>
        </p:txBody>
      </p:sp>
      <p:pic>
        <p:nvPicPr>
          <p:cNvPr id="45080" name="Google Shape;89;g86c1d5bee7_0_2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292100"/>
            <a:ext cx="9175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81" name="Прямоугольник 14"/>
          <p:cNvSpPr>
            <a:spLocks noChangeArrowheads="1"/>
          </p:cNvSpPr>
          <p:nvPr/>
        </p:nvSpPr>
        <p:spPr bwMode="auto">
          <a:xfrm>
            <a:off x="726222" y="369250"/>
            <a:ext cx="107205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000000"/>
              </a:buClr>
              <a:buSzPts val="3200"/>
            </a:pPr>
            <a:r>
              <a:rPr lang="ru-RU" sz="2000" b="1" dirty="0" smtClean="0">
                <a:solidFill>
                  <a:srgbClr val="FF0000"/>
                </a:solidFill>
                <a:latin typeface="PT Sans" charset="-52"/>
              </a:rPr>
              <a:t>О привлечении участников программы </a:t>
            </a:r>
            <a:r>
              <a:rPr lang="ru-RU" sz="2000" b="1" dirty="0">
                <a:solidFill>
                  <a:srgbClr val="FF0000"/>
                </a:solidFill>
                <a:latin typeface="PT Sans" charset="-52"/>
              </a:rPr>
              <a:t>«Земский учитель» в 2023 году</a:t>
            </a:r>
            <a:endParaRPr lang="ru-RU" sz="2000" b="1" dirty="0">
              <a:solidFill>
                <a:srgbClr val="FF0000"/>
              </a:solidFill>
              <a:latin typeface="PT Sans" charset="-52"/>
              <a:sym typeface="Roboto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443660" y="2206719"/>
            <a:ext cx="5893847" cy="90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6588784" y="1259101"/>
            <a:ext cx="0" cy="8676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 flipV="1">
            <a:off x="7097834" y="3581670"/>
            <a:ext cx="13402" cy="14582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86216" y="5391304"/>
            <a:ext cx="9297869" cy="96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7097833" y="2081577"/>
            <a:ext cx="472009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386216" y="1185113"/>
            <a:ext cx="59512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Предоставление выплаты участникам программы «Земский учитель» предполагает проведение </a:t>
            </a:r>
            <a:r>
              <a:rPr lang="ru-RU" sz="2000" b="1" u="sng" dirty="0" smtClean="0">
                <a:solidFill>
                  <a:srgbClr val="002060"/>
                </a:solidFill>
              </a:rPr>
              <a:t>КОНКУРСНОГО ОТБОРА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претендентов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181650" y="3606696"/>
            <a:ext cx="41735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Более подробная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информация, перечень документов:</a:t>
            </a:r>
            <a:endParaRPr lang="ru-RU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217970" y="4209665"/>
            <a:ext cx="350520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5"/>
              </a:rPr>
              <a:t>www.educaltai.ru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  <a:r>
              <a:rPr kumimoji="0" lang="ru-RU" alt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раздел «Педагогические кадры»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(«Земский учитель»).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500" y="2831973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b="1" dirty="0" smtClean="0">
                <a:solidFill>
                  <a:srgbClr val="003399"/>
                </a:solidFill>
                <a:latin typeface="PT Sans" charset="-52"/>
              </a:rPr>
              <a:t>К участию в конкурсном отборе приглашаются:</a:t>
            </a:r>
          </a:p>
          <a:p>
            <a:pPr indent="450215" algn="just">
              <a:spcAft>
                <a:spcPts val="0"/>
              </a:spcAft>
            </a:pPr>
            <a:endParaRPr lang="ru-RU" b="1" dirty="0" smtClean="0">
              <a:solidFill>
                <a:srgbClr val="003399"/>
              </a:solidFill>
              <a:latin typeface="PT Sans" charset="-52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 smtClean="0">
                <a:solidFill>
                  <a:srgbClr val="003399"/>
                </a:solidFill>
                <a:latin typeface="PT Sans" charset="-52"/>
              </a:rPr>
              <a:t>выпускники вузов, </a:t>
            </a:r>
            <a:r>
              <a:rPr lang="ru-RU" dirty="0" err="1" smtClean="0">
                <a:solidFill>
                  <a:srgbClr val="003399"/>
                </a:solidFill>
                <a:latin typeface="PT Sans" charset="-52"/>
              </a:rPr>
              <a:t>ссузов</a:t>
            </a:r>
            <a:r>
              <a:rPr lang="ru-RU" dirty="0" smtClean="0">
                <a:solidFill>
                  <a:srgbClr val="003399"/>
                </a:solidFill>
                <a:latin typeface="PT Sans" charset="-52"/>
              </a:rPr>
              <a:t> 2023 года (в том числе «</a:t>
            </a:r>
            <a:r>
              <a:rPr lang="ru-RU" dirty="0" err="1" smtClean="0">
                <a:solidFill>
                  <a:srgbClr val="003399"/>
                </a:solidFill>
                <a:latin typeface="PT Sans" charset="-52"/>
              </a:rPr>
              <a:t>целевики</a:t>
            </a:r>
            <a:r>
              <a:rPr lang="ru-RU" dirty="0" smtClean="0">
                <a:solidFill>
                  <a:srgbClr val="003399"/>
                </a:solidFill>
                <a:latin typeface="PT Sans" charset="-52"/>
              </a:rPr>
              <a:t>»);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dirty="0" smtClean="0">
                <a:solidFill>
                  <a:srgbClr val="003399"/>
                </a:solidFill>
                <a:latin typeface="PT Sans" charset="-52"/>
              </a:rPr>
              <a:t>граждане в возрасте до 55 лет, имеющие </a:t>
            </a:r>
            <a:r>
              <a:rPr lang="ru-RU" b="1" dirty="0" smtClean="0">
                <a:solidFill>
                  <a:srgbClr val="003399"/>
                </a:solidFill>
                <a:latin typeface="PT Sans" charset="-52"/>
              </a:rPr>
              <a:t>на дату подачи документов на конкурс </a:t>
            </a:r>
            <a:r>
              <a:rPr lang="ru-RU" dirty="0" smtClean="0">
                <a:solidFill>
                  <a:srgbClr val="003399"/>
                </a:solidFill>
                <a:latin typeface="PT Sans" charset="-52"/>
              </a:rPr>
              <a:t>соответствующее образование по каждому предмету.</a:t>
            </a:r>
            <a:endParaRPr lang="ru-RU" dirty="0">
              <a:solidFill>
                <a:srgbClr val="003399"/>
              </a:solidFill>
              <a:latin typeface="PT Sans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6216" y="5436516"/>
            <a:ext cx="96688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качестве претендентов на право получения выплаты не могут выступать </a:t>
            </a:r>
            <a:r>
              <a:rPr lang="ru-RU" sz="1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лица, замещавшие в течение 2022 - 2023 учебного года должность «учитель»</a:t>
            </a:r>
            <a:r>
              <a:rPr lang="ru-RU" sz="1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общеобразовательных организациях, расположенных в сельских населенных пунктах, либо рабочих поселках, либо поселках городского типа, либо городах с населением до 50 тыс. человек Алтайского края</a:t>
            </a:r>
            <a:endParaRPr lang="ru-RU" sz="1400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533223" y="1388126"/>
            <a:ext cx="515045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PT Sans" charset="-52"/>
              </a:rPr>
              <a:t>Прием </a:t>
            </a:r>
            <a:r>
              <a:rPr lang="ru-RU" b="1" dirty="0" smtClean="0">
                <a:solidFill>
                  <a:srgbClr val="FF0000"/>
                </a:solidFill>
                <a:latin typeface="PT Sans" charset="-52"/>
              </a:rPr>
              <a:t>документов</a:t>
            </a:r>
          </a:p>
          <a:p>
            <a:pPr indent="450215" algn="ctr"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PT Sans" charset="-52"/>
              </a:rPr>
              <a:t>с </a:t>
            </a:r>
            <a:r>
              <a:rPr lang="ru-RU" sz="2400" b="1" dirty="0">
                <a:solidFill>
                  <a:srgbClr val="FF0000"/>
                </a:solidFill>
                <a:latin typeface="PT Sans" charset="-52"/>
              </a:rPr>
              <a:t>10 января по 15 апреля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273142" y="2104341"/>
            <a:ext cx="39906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АИРО им. А.М.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Топорова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пр-кт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Социалистический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д. 60,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каб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№ 109, тел. (3852)555897 (доб. 1703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b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sz="1600" b="1" dirty="0"/>
              <a:t>zu@iro22.ru</a:t>
            </a:r>
            <a:endParaRPr lang="ru-RU" sz="16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97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1715" y="4998774"/>
            <a:ext cx="2383743" cy="1721113"/>
          </a:xfrm>
          <a:prstGeom prst="rect">
            <a:avLst/>
          </a:prstGeom>
        </p:spPr>
      </p:pic>
      <p:sp>
        <p:nvSpPr>
          <p:cNvPr id="1679" name="Google Shape;1679;p103"/>
          <p:cNvSpPr/>
          <p:nvPr/>
        </p:nvSpPr>
        <p:spPr>
          <a:xfrm>
            <a:off x="190500" y="1125538"/>
            <a:ext cx="11791950" cy="5411787"/>
          </a:xfrm>
          <a:prstGeom prst="rect">
            <a:avLst/>
          </a:prstGeom>
          <a:noFill/>
          <a:ln w="25400" cap="flat" cmpd="sng">
            <a:solidFill>
              <a:srgbClr val="DDEAF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kern="0">
              <a:solidFill>
                <a:srgbClr val="3366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1" name="Google Shape;1681;p103"/>
          <p:cNvSpPr txBox="1"/>
          <p:nvPr/>
        </p:nvSpPr>
        <p:spPr>
          <a:xfrm>
            <a:off x="4038600" y="65373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ru-RU" sz="1200" kern="0" dirty="0">
                <a:solidFill>
                  <a:srgbClr val="8296B0"/>
                </a:solidFill>
                <a:latin typeface="Roboto"/>
                <a:ea typeface="Roboto"/>
                <a:cs typeface="Roboto"/>
                <a:sym typeface="Roboto"/>
              </a:rPr>
              <a:t>Министерство образования и науки Алтайского края</a:t>
            </a:r>
            <a:endParaRPr sz="1200" kern="0" dirty="0">
              <a:solidFill>
                <a:srgbClr val="8296B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3" name="Google Shape;1683;p103"/>
          <p:cNvSpPr/>
          <p:nvPr/>
        </p:nvSpPr>
        <p:spPr>
          <a:xfrm>
            <a:off x="-9525" y="0"/>
            <a:ext cx="12192000" cy="94138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9525"/>
            <a:ext cx="12192000" cy="1000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3399"/>
              </a:solidFill>
            </a:endParaRPr>
          </a:p>
        </p:txBody>
      </p:sp>
      <p:pic>
        <p:nvPicPr>
          <p:cNvPr id="45080" name="Google Shape;89;g86c1d5bee7_0_2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292100"/>
            <a:ext cx="9175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81" name="Прямоугольник 14"/>
          <p:cNvSpPr>
            <a:spLocks noChangeArrowheads="1"/>
          </p:cNvSpPr>
          <p:nvPr/>
        </p:nvSpPr>
        <p:spPr bwMode="auto">
          <a:xfrm>
            <a:off x="926247" y="310743"/>
            <a:ext cx="1125622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000000"/>
              </a:buClr>
              <a:buSzPts val="3200"/>
            </a:pPr>
            <a:r>
              <a:rPr lang="ru-RU" sz="2400" b="1" dirty="0" smtClean="0">
                <a:solidFill>
                  <a:srgbClr val="FF0000"/>
                </a:solidFill>
                <a:latin typeface="PT Sans" charset="-52"/>
              </a:rPr>
              <a:t>О привлечении участников программы </a:t>
            </a:r>
            <a:r>
              <a:rPr lang="ru-RU" sz="2400" b="1" dirty="0">
                <a:solidFill>
                  <a:srgbClr val="FF0000"/>
                </a:solidFill>
                <a:latin typeface="PT Sans" charset="-52"/>
              </a:rPr>
              <a:t>«Земский учитель» в 2023 году</a:t>
            </a:r>
            <a:endParaRPr lang="ru-RU" sz="2400" b="1" dirty="0">
              <a:solidFill>
                <a:srgbClr val="FF0000"/>
              </a:solidFill>
              <a:latin typeface="PT Sans" charset="-52"/>
              <a:sym typeface="Roboto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31973" y="2044864"/>
            <a:ext cx="4801359" cy="16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5365102" y="1326264"/>
            <a:ext cx="0" cy="5735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867747" y="1259100"/>
            <a:ext cx="54580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</a:rPr>
              <a:t>Необходимо организовать </a:t>
            </a:r>
            <a:r>
              <a:rPr lang="ru-RU" sz="2000" b="1" dirty="0">
                <a:solidFill>
                  <a:srgbClr val="002060"/>
                </a:solidFill>
              </a:rPr>
              <a:t>работу по привлечению участников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6529" y="1259658"/>
            <a:ext cx="3513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!</a:t>
            </a:r>
            <a:endParaRPr lang="ru-RU" sz="4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07206" y="2401918"/>
            <a:ext cx="97157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b="1" dirty="0" smtClean="0">
                <a:solidFill>
                  <a:srgbClr val="003399"/>
                </a:solidFill>
                <a:latin typeface="PT Sans" charset="-52"/>
              </a:rPr>
              <a:t>1.</a:t>
            </a:r>
            <a:r>
              <a:rPr lang="ru-RU" dirty="0" smtClean="0">
                <a:solidFill>
                  <a:srgbClr val="003399"/>
                </a:solidFill>
                <a:latin typeface="PT Sans" charset="-52"/>
              </a:rPr>
              <a:t> Донести </a:t>
            </a:r>
            <a:r>
              <a:rPr lang="ru-RU" dirty="0">
                <a:solidFill>
                  <a:srgbClr val="003399"/>
                </a:solidFill>
                <a:latin typeface="PT Sans" charset="-52"/>
              </a:rPr>
              <a:t>информацию о порядке проведения конкурсного отбора до руководителей образовательных организаций, участвующих в программе в 2023 году</a:t>
            </a:r>
            <a:r>
              <a:rPr lang="ru-RU" dirty="0" smtClean="0">
                <a:solidFill>
                  <a:srgbClr val="003399"/>
                </a:solidFill>
                <a:latin typeface="PT Sans" charset="-52"/>
              </a:rPr>
              <a:t>.</a:t>
            </a:r>
          </a:p>
          <a:p>
            <a:pPr indent="450215" algn="just">
              <a:spcAft>
                <a:spcPts val="0"/>
              </a:spcAft>
            </a:pPr>
            <a:endParaRPr lang="ru-RU" dirty="0">
              <a:solidFill>
                <a:srgbClr val="003399"/>
              </a:solidFill>
              <a:latin typeface="PT Sans" charset="-52"/>
            </a:endParaRPr>
          </a:p>
          <a:p>
            <a:pPr indent="450215" algn="just">
              <a:spcAft>
                <a:spcPts val="0"/>
              </a:spcAft>
            </a:pPr>
            <a:r>
              <a:rPr lang="ru-RU" b="1" dirty="0">
                <a:solidFill>
                  <a:srgbClr val="003399"/>
                </a:solidFill>
                <a:latin typeface="PT Sans" charset="-52"/>
              </a:rPr>
              <a:t>2.</a:t>
            </a:r>
            <a:r>
              <a:rPr lang="ru-RU" dirty="0">
                <a:solidFill>
                  <a:srgbClr val="003399"/>
                </a:solidFill>
                <a:latin typeface="PT Sans" charset="-52"/>
              </a:rPr>
              <a:t> Провести информационно-разъяснительную работу с гражданами, проживающими на территории муниципального образования, в том числе разместить информацию о вакансиях и школах, участвующих в программе, порядке проведения конкурсного отбора, предоставляемых документах и сроках их предоставления в: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3399"/>
                </a:solidFill>
                <a:latin typeface="PT Sans" charset="-52"/>
              </a:rPr>
              <a:t>муниципальных СМИ;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3399"/>
                </a:solidFill>
                <a:latin typeface="PT Sans" charset="-52"/>
              </a:rPr>
              <a:t>на сайтах образовательных организаций;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003399"/>
                </a:solidFill>
                <a:latin typeface="PT Sans" charset="-52"/>
              </a:rPr>
              <a:t>на официальном сайте МОУО</a:t>
            </a:r>
            <a:r>
              <a:rPr lang="ru-RU" dirty="0" smtClean="0">
                <a:solidFill>
                  <a:srgbClr val="003399"/>
                </a:solidFill>
                <a:latin typeface="PT Sans" charset="-52"/>
              </a:rPr>
              <a:t>.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ru-RU" b="1" dirty="0">
              <a:solidFill>
                <a:srgbClr val="003399"/>
              </a:solidFill>
              <a:latin typeface="PT Sans" charset="-52"/>
            </a:endParaRPr>
          </a:p>
          <a:p>
            <a:pPr indent="450215" algn="just">
              <a:spcAft>
                <a:spcPts val="0"/>
              </a:spcAft>
            </a:pPr>
            <a:r>
              <a:rPr lang="ru-RU" b="1" dirty="0">
                <a:solidFill>
                  <a:srgbClr val="003399"/>
                </a:solidFill>
                <a:latin typeface="PT Sans" charset="-52"/>
              </a:rPr>
              <a:t> 3. </a:t>
            </a:r>
            <a:r>
              <a:rPr lang="ru-RU" dirty="0">
                <a:solidFill>
                  <a:srgbClr val="003399"/>
                </a:solidFill>
                <a:latin typeface="PT Sans" charset="-52"/>
              </a:rPr>
              <a:t>Организовать работу по привлечению потенциальных участников программы, в том числе с участием вузов, </a:t>
            </a:r>
            <a:r>
              <a:rPr lang="ru-RU" dirty="0" err="1" smtClean="0">
                <a:solidFill>
                  <a:srgbClr val="003399"/>
                </a:solidFill>
                <a:latin typeface="PT Sans" charset="-52"/>
              </a:rPr>
              <a:t>ссузов</a:t>
            </a:r>
            <a:r>
              <a:rPr lang="ru-RU" dirty="0" smtClean="0">
                <a:solidFill>
                  <a:srgbClr val="003399"/>
                </a:solidFill>
                <a:latin typeface="PT Sans" charset="-52"/>
              </a:rPr>
              <a:t>.</a:t>
            </a:r>
            <a:endParaRPr lang="ru-RU" dirty="0">
              <a:solidFill>
                <a:srgbClr val="003399"/>
              </a:solidFill>
              <a:latin typeface="PT Sans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6451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3037" y="5045689"/>
            <a:ext cx="2099438" cy="1515839"/>
          </a:xfrm>
          <a:prstGeom prst="rect">
            <a:avLst/>
          </a:prstGeom>
        </p:spPr>
      </p:pic>
      <p:sp>
        <p:nvSpPr>
          <p:cNvPr id="1679" name="Google Shape;1679;p103"/>
          <p:cNvSpPr/>
          <p:nvPr/>
        </p:nvSpPr>
        <p:spPr>
          <a:xfrm>
            <a:off x="190500" y="1125538"/>
            <a:ext cx="11791950" cy="5411787"/>
          </a:xfrm>
          <a:prstGeom prst="rect">
            <a:avLst/>
          </a:prstGeom>
          <a:noFill/>
          <a:ln w="25400" cap="flat" cmpd="sng">
            <a:solidFill>
              <a:srgbClr val="DDEAF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kern="0">
              <a:solidFill>
                <a:srgbClr val="3366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1" name="Google Shape;1681;p103"/>
          <p:cNvSpPr txBox="1"/>
          <p:nvPr/>
        </p:nvSpPr>
        <p:spPr>
          <a:xfrm>
            <a:off x="4038600" y="65373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ru-RU" sz="1200" kern="0" dirty="0">
                <a:solidFill>
                  <a:srgbClr val="8296B0"/>
                </a:solidFill>
                <a:latin typeface="Roboto"/>
                <a:ea typeface="Roboto"/>
                <a:cs typeface="Roboto"/>
                <a:sym typeface="Roboto"/>
              </a:rPr>
              <a:t>Министерство образования и науки Алтайского края</a:t>
            </a:r>
            <a:endParaRPr sz="1200" kern="0" dirty="0">
              <a:solidFill>
                <a:srgbClr val="8296B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3" name="Google Shape;1683;p103"/>
          <p:cNvSpPr/>
          <p:nvPr/>
        </p:nvSpPr>
        <p:spPr>
          <a:xfrm>
            <a:off x="-9525" y="0"/>
            <a:ext cx="12192000" cy="94138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9525"/>
            <a:ext cx="12192000" cy="1000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3399"/>
              </a:solidFill>
            </a:endParaRPr>
          </a:p>
        </p:txBody>
      </p:sp>
      <p:pic>
        <p:nvPicPr>
          <p:cNvPr id="45080" name="Google Shape;89;g86c1d5bee7_0_2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292100"/>
            <a:ext cx="9175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81" name="Прямоугольник 14"/>
          <p:cNvSpPr>
            <a:spLocks noChangeArrowheads="1"/>
          </p:cNvSpPr>
          <p:nvPr/>
        </p:nvSpPr>
        <p:spPr bwMode="auto">
          <a:xfrm>
            <a:off x="881371" y="299059"/>
            <a:ext cx="11256228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000000"/>
              </a:buClr>
              <a:buSzPts val="3200"/>
            </a:pPr>
            <a:r>
              <a:rPr lang="ru-RU" sz="2400" b="1" dirty="0" smtClean="0">
                <a:solidFill>
                  <a:srgbClr val="FF0000"/>
                </a:solidFill>
                <a:latin typeface="PT Sans" charset="-52"/>
              </a:rPr>
              <a:t>О привлечении участников программы </a:t>
            </a:r>
            <a:r>
              <a:rPr lang="ru-RU" sz="2400" b="1" dirty="0">
                <a:solidFill>
                  <a:srgbClr val="FF0000"/>
                </a:solidFill>
                <a:latin typeface="PT Sans" charset="-52"/>
              </a:rPr>
              <a:t>«Земский учитель» в 2023 году</a:t>
            </a:r>
            <a:endParaRPr lang="ru-RU" sz="2400" b="1" dirty="0">
              <a:solidFill>
                <a:srgbClr val="FF0000"/>
              </a:solidFill>
              <a:latin typeface="PT Sans" charset="-52"/>
              <a:sym typeface="Roboto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437500" y="1947218"/>
            <a:ext cx="1409961" cy="8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1968759" y="1373660"/>
            <a:ext cx="0" cy="5735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726222" y="1480048"/>
            <a:ext cx="54580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</a:rPr>
              <a:t>ВАЖНО</a:t>
            </a: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6529" y="1259658"/>
            <a:ext cx="3513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!</a:t>
            </a:r>
            <a:endParaRPr lang="ru-RU" sz="4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35900" y="2241601"/>
            <a:ext cx="100957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b="1" dirty="0" smtClean="0">
                <a:solidFill>
                  <a:srgbClr val="003399"/>
                </a:solidFill>
                <a:latin typeface="PT Sans" charset="-52"/>
              </a:rPr>
              <a:t>еженедельно подтверждать актуальность заявленных вакансий, в том числе нагрузки </a:t>
            </a:r>
            <a:r>
              <a:rPr lang="ru-RU" i="1" dirty="0" smtClean="0">
                <a:solidFill>
                  <a:srgbClr val="003399"/>
                </a:solidFill>
                <a:latin typeface="PT Sans" charset="-52"/>
              </a:rPr>
              <a:t>(снимать вакансию с конкурса при наличии победителей будет не допустимо,</a:t>
            </a:r>
            <a:r>
              <a:rPr lang="ru-RU" i="1" dirty="0">
                <a:solidFill>
                  <a:srgbClr val="003399"/>
                </a:solidFill>
                <a:latin typeface="PT Sans" charset="-52"/>
              </a:rPr>
              <a:t> изменять предметы </a:t>
            </a:r>
            <a:r>
              <a:rPr lang="ru-RU" i="1" dirty="0" smtClean="0">
                <a:solidFill>
                  <a:srgbClr val="003399"/>
                </a:solidFill>
                <a:latin typeface="PT Sans" charset="-52"/>
              </a:rPr>
              <a:t> получателю выплаты до момента назначения выплаты (до 01.12.2023) также не допустимо)</a:t>
            </a:r>
            <a:r>
              <a:rPr lang="ru-RU" dirty="0" smtClean="0">
                <a:solidFill>
                  <a:srgbClr val="003399"/>
                </a:solidFill>
                <a:latin typeface="PT Sans" charset="-52"/>
              </a:rPr>
              <a:t>;</a:t>
            </a:r>
          </a:p>
          <a:p>
            <a:pPr indent="450215" algn="just">
              <a:spcAft>
                <a:spcPts val="0"/>
              </a:spcAft>
            </a:pPr>
            <a:endParaRPr lang="ru-RU" dirty="0">
              <a:solidFill>
                <a:srgbClr val="003399"/>
              </a:solidFill>
              <a:latin typeface="PT Sans" charset="-52"/>
            </a:endParaRPr>
          </a:p>
          <a:p>
            <a:pPr indent="450215" algn="just">
              <a:spcAft>
                <a:spcPts val="0"/>
              </a:spcAft>
            </a:pPr>
            <a:r>
              <a:rPr lang="ru-RU" b="1" dirty="0" smtClean="0">
                <a:solidFill>
                  <a:srgbClr val="003399"/>
                </a:solidFill>
                <a:latin typeface="PT Sans" charset="-52"/>
              </a:rPr>
              <a:t>проработать вопрос предоставления жилого помещения участнику программы/компенсации аренды жилого помещения на момент проведения конкурсного отбора </a:t>
            </a:r>
            <a:r>
              <a:rPr lang="ru-RU" dirty="0" smtClean="0">
                <a:solidFill>
                  <a:srgbClr val="003399"/>
                </a:solidFill>
                <a:latin typeface="PT Sans" charset="-52"/>
              </a:rPr>
              <a:t>(с 10.01.2023), </a:t>
            </a:r>
            <a:r>
              <a:rPr lang="ru-RU" i="1" dirty="0" smtClean="0">
                <a:solidFill>
                  <a:srgbClr val="003399"/>
                </a:solidFill>
                <a:latin typeface="PT Sans" charset="-52"/>
              </a:rPr>
              <a:t>в том числе иметь готовый муниципальный нормативный правовой акт, предусматривающий механизм выплаты компенсации аренды;</a:t>
            </a:r>
          </a:p>
          <a:p>
            <a:pPr indent="450215" algn="just">
              <a:spcAft>
                <a:spcPts val="0"/>
              </a:spcAft>
            </a:pPr>
            <a:endParaRPr lang="ru-RU" dirty="0">
              <a:solidFill>
                <a:srgbClr val="003399"/>
              </a:solidFill>
              <a:latin typeface="PT Sans" charset="-52"/>
            </a:endParaRPr>
          </a:p>
          <a:p>
            <a:pPr indent="450215" algn="just">
              <a:spcAft>
                <a:spcPts val="0"/>
              </a:spcAft>
            </a:pPr>
            <a:r>
              <a:rPr lang="ru-RU" b="1" dirty="0" smtClean="0">
                <a:solidFill>
                  <a:srgbClr val="003399"/>
                </a:solidFill>
                <a:latin typeface="PT Sans" charset="-52"/>
              </a:rPr>
              <a:t>быть готовыми предоставить жилое помещение/компенсацию аренды на все заявленные вакансии, в том числе в случае трудоустройства нескольких «земских» учителей</a:t>
            </a:r>
          </a:p>
          <a:p>
            <a:pPr indent="450215" algn="just">
              <a:spcAft>
                <a:spcPts val="0"/>
              </a:spcAft>
            </a:pPr>
            <a:endParaRPr lang="ru-RU" dirty="0">
              <a:solidFill>
                <a:srgbClr val="003399"/>
              </a:solidFill>
              <a:latin typeface="PT Sans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9721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120" y="1140595"/>
            <a:ext cx="1280240" cy="924361"/>
          </a:xfrm>
          <a:prstGeom prst="rect">
            <a:avLst/>
          </a:prstGeom>
        </p:spPr>
      </p:pic>
      <p:sp>
        <p:nvSpPr>
          <p:cNvPr id="1679" name="Google Shape;1679;p103"/>
          <p:cNvSpPr/>
          <p:nvPr/>
        </p:nvSpPr>
        <p:spPr>
          <a:xfrm>
            <a:off x="190500" y="1125538"/>
            <a:ext cx="11791950" cy="5411787"/>
          </a:xfrm>
          <a:prstGeom prst="rect">
            <a:avLst/>
          </a:prstGeom>
          <a:noFill/>
          <a:ln w="25400" cap="flat" cmpd="sng">
            <a:solidFill>
              <a:srgbClr val="DDEAF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kern="0">
              <a:solidFill>
                <a:srgbClr val="3366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1" name="Google Shape;1681;p103"/>
          <p:cNvSpPr txBox="1"/>
          <p:nvPr/>
        </p:nvSpPr>
        <p:spPr>
          <a:xfrm>
            <a:off x="4038600" y="65373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ru-RU" sz="1200" kern="0" dirty="0">
                <a:solidFill>
                  <a:srgbClr val="8296B0"/>
                </a:solidFill>
                <a:latin typeface="Roboto"/>
                <a:ea typeface="Roboto"/>
                <a:cs typeface="Roboto"/>
                <a:sym typeface="Roboto"/>
              </a:rPr>
              <a:t>Министерство образования и науки Алтайского края</a:t>
            </a:r>
            <a:endParaRPr sz="1200" kern="0" dirty="0">
              <a:solidFill>
                <a:srgbClr val="8296B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3" name="Google Shape;1683;p103"/>
          <p:cNvSpPr/>
          <p:nvPr/>
        </p:nvSpPr>
        <p:spPr>
          <a:xfrm>
            <a:off x="-9525" y="0"/>
            <a:ext cx="12192000" cy="94138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9525"/>
            <a:ext cx="12192000" cy="1000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3399"/>
              </a:solidFill>
            </a:endParaRPr>
          </a:p>
        </p:txBody>
      </p:sp>
      <p:pic>
        <p:nvPicPr>
          <p:cNvPr id="45080" name="Google Shape;89;g86c1d5bee7_0_2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292100"/>
            <a:ext cx="9175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81" name="Прямоугольник 14"/>
          <p:cNvSpPr>
            <a:spLocks noChangeArrowheads="1"/>
          </p:cNvSpPr>
          <p:nvPr/>
        </p:nvSpPr>
        <p:spPr bwMode="auto">
          <a:xfrm>
            <a:off x="446205" y="158297"/>
            <a:ext cx="10720505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000000"/>
              </a:buClr>
              <a:buSzPts val="3200"/>
            </a:pPr>
            <a:r>
              <a:rPr lang="ru-RU" sz="2400" b="1" dirty="0" smtClean="0">
                <a:solidFill>
                  <a:srgbClr val="003399"/>
                </a:solidFill>
                <a:latin typeface="PT Sans" charset="-52"/>
              </a:rPr>
              <a:t>Анализ реализации программы «Земский учитель» </a:t>
            </a:r>
          </a:p>
          <a:p>
            <a:pPr algn="ctr">
              <a:lnSpc>
                <a:spcPct val="90000"/>
              </a:lnSpc>
              <a:buClr>
                <a:srgbClr val="000000"/>
              </a:buClr>
              <a:buSzPts val="3200"/>
            </a:pPr>
            <a:r>
              <a:rPr lang="ru-RU" sz="2400" b="1" dirty="0" smtClean="0">
                <a:solidFill>
                  <a:srgbClr val="003399"/>
                </a:solidFill>
                <a:latin typeface="PT Sans" charset="-52"/>
              </a:rPr>
              <a:t>за 2020 – 2022 годы</a:t>
            </a:r>
            <a:endParaRPr lang="ru-RU" sz="2400" b="1" dirty="0">
              <a:solidFill>
                <a:srgbClr val="003399"/>
              </a:solidFill>
              <a:latin typeface="PT Sans" charset="-52"/>
              <a:sym typeface="Roboto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3745" y="1323782"/>
            <a:ext cx="6108817" cy="5579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</a:rPr>
              <a:t>За 2020 – 2022 гг</a:t>
            </a:r>
            <a:r>
              <a:rPr lang="ru-RU" dirty="0" smtClean="0">
                <a:solidFill>
                  <a:srgbClr val="002060"/>
                </a:solidFill>
              </a:rPr>
              <a:t>. в систему образования Алтайского края трудоустроено </a:t>
            </a:r>
            <a:r>
              <a:rPr lang="ru-RU" b="1" dirty="0" smtClean="0">
                <a:solidFill>
                  <a:srgbClr val="FF0000"/>
                </a:solidFill>
              </a:rPr>
              <a:t>119 «земских» учителей</a:t>
            </a:r>
            <a:r>
              <a:rPr lang="ru-RU" dirty="0" smtClean="0">
                <a:solidFill>
                  <a:srgbClr val="002060"/>
                </a:solidFill>
              </a:rPr>
              <a:t>, расторгли трудовые договоры  – 8 чел.</a:t>
            </a:r>
            <a:endParaRPr lang="ru-RU" dirty="0">
              <a:solidFill>
                <a:srgbClr val="002060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57212" y="2150349"/>
            <a:ext cx="2789378" cy="53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46205" y="2138486"/>
            <a:ext cx="5945228" cy="11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978652"/>
              </p:ext>
            </p:extLst>
          </p:nvPr>
        </p:nvGraphicFramePr>
        <p:xfrm>
          <a:off x="353563" y="2150349"/>
          <a:ext cx="3065256" cy="42901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524"/>
                <a:gridCol w="111235"/>
                <a:gridCol w="1216036"/>
                <a:gridCol w="786847"/>
                <a:gridCol w="720614"/>
              </a:tblGrid>
              <a:tr h="167375"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5666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Район/город</a:t>
                      </a:r>
                    </a:p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Принято</a:t>
                      </a:r>
                    </a:p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</a:rPr>
                        <a:t>Уволено</a:t>
                      </a:r>
                    </a:p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6021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Алейский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26021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Алтайский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26021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Баевский</a:t>
                      </a:r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385428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Быстроистокский</a:t>
                      </a:r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26021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Волчихинский</a:t>
                      </a:r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26021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 Алейск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26021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 Белокуриха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26021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 Славгород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26021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 Яровое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26021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Ельцовский</a:t>
                      </a:r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26021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Завьяловский</a:t>
                      </a:r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26021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Залесовский</a:t>
                      </a:r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26021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Заринский</a:t>
                      </a:r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26021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Змеиногорский</a:t>
                      </a:r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183183"/>
              </p:ext>
            </p:extLst>
          </p:nvPr>
        </p:nvGraphicFramePr>
        <p:xfrm>
          <a:off x="3759743" y="2264855"/>
          <a:ext cx="3147497" cy="41633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2316"/>
                <a:gridCol w="1321511"/>
                <a:gridCol w="704142"/>
                <a:gridCol w="599528"/>
              </a:tblGrid>
              <a:tr h="36885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Район/город</a:t>
                      </a:r>
                    </a:p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Принято</a:t>
                      </a:r>
                    </a:p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</a:rPr>
                        <a:t>Уволено</a:t>
                      </a:r>
                    </a:p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710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Зональный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2710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2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Калманский</a:t>
                      </a:r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2710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Каменский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2710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2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Косихинский</a:t>
                      </a:r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2710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Красногорский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2710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2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Краснощековский</a:t>
                      </a:r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2710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2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Крутихинский</a:t>
                      </a:r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2710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2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Кулундинский</a:t>
                      </a:r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2710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2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Курьинский</a:t>
                      </a:r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2710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2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Кытмановский</a:t>
                      </a:r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2710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Немецкий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2710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Павловский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2710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Первомайский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2710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2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Поспелихинский</a:t>
                      </a:r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364356"/>
              </p:ext>
            </p:extLst>
          </p:nvPr>
        </p:nvGraphicFramePr>
        <p:xfrm>
          <a:off x="7390066" y="1913975"/>
          <a:ext cx="3670300" cy="45011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8900"/>
                <a:gridCol w="1426386"/>
                <a:gridCol w="942160"/>
                <a:gridCol w="862854"/>
              </a:tblGrid>
              <a:tr h="19531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Район/город</a:t>
                      </a:r>
                    </a:p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 smtClean="0">
                          <a:effectLst/>
                        </a:rPr>
                        <a:t>Принято</a:t>
                      </a:r>
                    </a:p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effectLst/>
                        </a:rPr>
                        <a:t>Уволено</a:t>
                      </a:r>
                    </a:p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597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Ребрихинский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2597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2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Родинский</a:t>
                      </a:r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2597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Романовский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</a:tr>
              <a:tr h="2597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2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Рубцовский</a:t>
                      </a:r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2597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Смоленский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2597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Советский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2597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2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Солонешенский</a:t>
                      </a:r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2597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2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Тальменский</a:t>
                      </a:r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2597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2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Тогульский</a:t>
                      </a:r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2597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2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Топчихинский</a:t>
                      </a:r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2597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Третьяковский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2597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40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Троицкий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2597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41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2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Усть-Калманский</a:t>
                      </a:r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2597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42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2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Усть</a:t>
                      </a:r>
                      <a:r>
                        <a:rPr lang="ru-RU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-Пристанский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  <a:tr h="2597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43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2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Целинный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  <a:tr h="2597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44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t" latinLnBrk="0" hangingPunct="1"/>
                      <a:r>
                        <a:rPr lang="ru-RU" sz="12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Шелаболихинский</a:t>
                      </a:r>
                      <a:endParaRPr lang="ru-RU" sz="1200" b="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600" u="none" strike="noStrike" kern="12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998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8446" y="3989758"/>
            <a:ext cx="3482590" cy="2514506"/>
          </a:xfrm>
          <a:prstGeom prst="rect">
            <a:avLst/>
          </a:prstGeom>
        </p:spPr>
      </p:pic>
      <p:sp>
        <p:nvSpPr>
          <p:cNvPr id="1679" name="Google Shape;1679;p103"/>
          <p:cNvSpPr/>
          <p:nvPr/>
        </p:nvSpPr>
        <p:spPr>
          <a:xfrm>
            <a:off x="190500" y="1125538"/>
            <a:ext cx="11791950" cy="5411787"/>
          </a:xfrm>
          <a:prstGeom prst="rect">
            <a:avLst/>
          </a:prstGeom>
          <a:noFill/>
          <a:ln w="25400" cap="flat" cmpd="sng">
            <a:solidFill>
              <a:srgbClr val="DDEAF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pPr>
            <a:endParaRPr kern="0">
              <a:solidFill>
                <a:srgbClr val="3366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1" name="Google Shape;1681;p103"/>
          <p:cNvSpPr txBox="1"/>
          <p:nvPr/>
        </p:nvSpPr>
        <p:spPr>
          <a:xfrm>
            <a:off x="4038600" y="653732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45700" rIns="91425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/>
            </a:pPr>
            <a:r>
              <a:rPr lang="ru-RU" sz="1200" kern="0" dirty="0">
                <a:solidFill>
                  <a:srgbClr val="8296B0"/>
                </a:solidFill>
                <a:latin typeface="Roboto"/>
                <a:ea typeface="Roboto"/>
                <a:cs typeface="Roboto"/>
                <a:sym typeface="Roboto"/>
              </a:rPr>
              <a:t>Министерство образования и науки Алтайского края</a:t>
            </a:r>
            <a:endParaRPr sz="1200" kern="0" dirty="0">
              <a:solidFill>
                <a:srgbClr val="8296B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3" name="Google Shape;1683;p103"/>
          <p:cNvSpPr/>
          <p:nvPr/>
        </p:nvSpPr>
        <p:spPr>
          <a:xfrm>
            <a:off x="-9525" y="0"/>
            <a:ext cx="12192000" cy="94138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/>
            </a:pPr>
            <a:endParaRPr sz="1400" kern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9525"/>
            <a:ext cx="12192000" cy="1000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3399"/>
              </a:solidFill>
            </a:endParaRPr>
          </a:p>
        </p:txBody>
      </p:sp>
      <p:pic>
        <p:nvPicPr>
          <p:cNvPr id="45080" name="Google Shape;89;g86c1d5bee7_0_2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292100"/>
            <a:ext cx="9175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81" name="Прямоугольник 14"/>
          <p:cNvSpPr>
            <a:spLocks noChangeArrowheads="1"/>
          </p:cNvSpPr>
          <p:nvPr/>
        </p:nvSpPr>
        <p:spPr bwMode="auto">
          <a:xfrm>
            <a:off x="557212" y="140138"/>
            <a:ext cx="10720505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buClr>
                <a:srgbClr val="000000"/>
              </a:buClr>
              <a:buSzPts val="3200"/>
            </a:pPr>
            <a:r>
              <a:rPr lang="ru-RU" sz="2800" b="1" dirty="0" smtClean="0">
                <a:solidFill>
                  <a:srgbClr val="003399"/>
                </a:solidFill>
                <a:latin typeface="PT Sans" charset="-52"/>
              </a:rPr>
              <a:t>Анализ реализации программы «Земский учитель» </a:t>
            </a:r>
          </a:p>
          <a:p>
            <a:pPr algn="ctr">
              <a:lnSpc>
                <a:spcPct val="90000"/>
              </a:lnSpc>
              <a:buClr>
                <a:srgbClr val="000000"/>
              </a:buClr>
              <a:buSzPts val="3200"/>
            </a:pPr>
            <a:r>
              <a:rPr lang="ru-RU" sz="2800" b="1" dirty="0" smtClean="0">
                <a:solidFill>
                  <a:srgbClr val="003399"/>
                </a:solidFill>
                <a:latin typeface="PT Sans" charset="-52"/>
              </a:rPr>
              <a:t>за 2020 – 2022 годы</a:t>
            </a:r>
            <a:endParaRPr lang="ru-RU" sz="2800" b="1" dirty="0">
              <a:solidFill>
                <a:srgbClr val="003399"/>
              </a:solidFill>
              <a:latin typeface="PT Sans" charset="-52"/>
              <a:sym typeface="Roboto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3744" y="1673716"/>
            <a:ext cx="6108817" cy="5579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По результатам ежегодного мониторинга установлено:</a:t>
            </a:r>
            <a:endParaRPr lang="ru-RU" sz="2400" dirty="0">
              <a:solidFill>
                <a:srgbClr val="002060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415538" y="2444317"/>
            <a:ext cx="5945228" cy="118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15538" y="2541646"/>
            <a:ext cx="49260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3399"/>
                </a:solidFill>
                <a:latin typeface="PT Sans" charset="-52"/>
              </a:rPr>
              <a:t>Ж</a:t>
            </a:r>
            <a:r>
              <a:rPr lang="ru-RU" b="1" dirty="0" smtClean="0">
                <a:solidFill>
                  <a:srgbClr val="003399"/>
                </a:solidFill>
                <a:latin typeface="PT Sans" charset="-52"/>
              </a:rPr>
              <a:t>илье</a:t>
            </a:r>
            <a:r>
              <a:rPr lang="ru-RU" b="1" dirty="0">
                <a:solidFill>
                  <a:srgbClr val="003399"/>
                </a:solidFill>
                <a:latin typeface="PT Sans" charset="-52"/>
              </a:rPr>
              <a:t>, арендуемое </a:t>
            </a:r>
            <a:r>
              <a:rPr lang="ru-RU" b="1" dirty="0" smtClean="0">
                <a:solidFill>
                  <a:srgbClr val="003399"/>
                </a:solidFill>
                <a:latin typeface="PT Sans" charset="-52"/>
              </a:rPr>
              <a:t>земским учителем у </a:t>
            </a:r>
            <a:r>
              <a:rPr lang="ru-RU" b="1" dirty="0">
                <a:solidFill>
                  <a:srgbClr val="003399"/>
                </a:solidFill>
                <a:latin typeface="PT Sans" charset="-52"/>
              </a:rPr>
              <a:t>населения, без предоставления компенсации из средств муниципального бюджета:</a:t>
            </a:r>
          </a:p>
          <a:p>
            <a:endParaRPr lang="ru-RU" b="1" dirty="0">
              <a:solidFill>
                <a:srgbClr val="003399"/>
              </a:solidFill>
              <a:latin typeface="PT Sans" charset="-52"/>
            </a:endParaRPr>
          </a:p>
          <a:p>
            <a:r>
              <a:rPr lang="ru-RU" dirty="0" err="1">
                <a:solidFill>
                  <a:srgbClr val="FF0000"/>
                </a:solidFill>
                <a:latin typeface="PT Sans" charset="-52"/>
              </a:rPr>
              <a:t>Шелаболихинский</a:t>
            </a:r>
            <a:r>
              <a:rPr lang="ru-RU" dirty="0">
                <a:solidFill>
                  <a:srgbClr val="FF0000"/>
                </a:solidFill>
                <a:latin typeface="PT Sans" charset="-52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PT Sans" charset="-52"/>
              </a:rPr>
              <a:t>(</a:t>
            </a:r>
            <a:r>
              <a:rPr lang="ru-RU" dirty="0">
                <a:solidFill>
                  <a:srgbClr val="FF0000"/>
                </a:solidFill>
                <a:latin typeface="PT Sans" charset="-52"/>
              </a:rPr>
              <a:t>2 чел.)</a:t>
            </a:r>
          </a:p>
          <a:p>
            <a:r>
              <a:rPr lang="ru-RU" dirty="0">
                <a:solidFill>
                  <a:srgbClr val="FF0000"/>
                </a:solidFill>
                <a:latin typeface="PT Sans" charset="-52"/>
              </a:rPr>
              <a:t>Первомайский </a:t>
            </a:r>
            <a:r>
              <a:rPr lang="ru-RU" dirty="0" smtClean="0">
                <a:solidFill>
                  <a:srgbClr val="FF0000"/>
                </a:solidFill>
                <a:latin typeface="PT Sans" charset="-52"/>
              </a:rPr>
              <a:t>(</a:t>
            </a:r>
            <a:r>
              <a:rPr lang="ru-RU" dirty="0">
                <a:solidFill>
                  <a:srgbClr val="FF0000"/>
                </a:solidFill>
                <a:latin typeface="PT Sans" charset="-52"/>
              </a:rPr>
              <a:t>1 чел.)</a:t>
            </a:r>
          </a:p>
          <a:p>
            <a:r>
              <a:rPr lang="ru-RU" dirty="0">
                <a:solidFill>
                  <a:srgbClr val="FF0000"/>
                </a:solidFill>
                <a:latin typeface="PT Sans" charset="-52"/>
              </a:rPr>
              <a:t>Каменский </a:t>
            </a:r>
            <a:r>
              <a:rPr lang="ru-RU" dirty="0" smtClean="0">
                <a:solidFill>
                  <a:srgbClr val="FF0000"/>
                </a:solidFill>
                <a:latin typeface="PT Sans" charset="-52"/>
              </a:rPr>
              <a:t>(</a:t>
            </a:r>
            <a:r>
              <a:rPr lang="ru-RU" dirty="0">
                <a:solidFill>
                  <a:srgbClr val="FF0000"/>
                </a:solidFill>
                <a:latin typeface="PT Sans" charset="-52"/>
              </a:rPr>
              <a:t>1 чел.)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925901" y="1295151"/>
            <a:ext cx="491313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3399"/>
                </a:solidFill>
                <a:latin typeface="PT Sans" charset="-52"/>
              </a:rPr>
              <a:t>Не оформлены документы на получение компенсации услуг ЖКХ / не получает компенсацию по каким-либо причинам:</a:t>
            </a:r>
            <a:endParaRPr lang="ru-RU" b="1" dirty="0">
              <a:solidFill>
                <a:srgbClr val="003399"/>
              </a:solidFill>
              <a:latin typeface="PT Sans" charset="-52"/>
            </a:endParaRPr>
          </a:p>
          <a:p>
            <a:endParaRPr lang="ru-RU" b="1" dirty="0">
              <a:solidFill>
                <a:srgbClr val="003399"/>
              </a:solidFill>
              <a:latin typeface="PT Sans" charset="-52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PT Sans" charset="-52"/>
              </a:rPr>
              <a:t>Алейский (</a:t>
            </a:r>
            <a:r>
              <a:rPr lang="ru-RU" dirty="0">
                <a:solidFill>
                  <a:srgbClr val="FF0000"/>
                </a:solidFill>
                <a:latin typeface="PT Sans" charset="-52"/>
              </a:rPr>
              <a:t>2 чел</a:t>
            </a:r>
            <a:r>
              <a:rPr lang="ru-RU" dirty="0" smtClean="0">
                <a:solidFill>
                  <a:srgbClr val="FF0000"/>
                </a:solidFill>
                <a:latin typeface="PT Sans" charset="-52"/>
              </a:rPr>
              <a:t>.)</a:t>
            </a:r>
          </a:p>
          <a:p>
            <a:r>
              <a:rPr lang="ru-RU" dirty="0" err="1" smtClean="0">
                <a:solidFill>
                  <a:srgbClr val="FF0000"/>
                </a:solidFill>
                <a:latin typeface="PT Sans" charset="-52"/>
              </a:rPr>
              <a:t>Завьяловский</a:t>
            </a:r>
            <a:r>
              <a:rPr lang="ru-RU" dirty="0" smtClean="0">
                <a:solidFill>
                  <a:srgbClr val="FF0000"/>
                </a:solidFill>
                <a:latin typeface="PT Sans" charset="-52"/>
              </a:rPr>
              <a:t> (2 чел.)</a:t>
            </a:r>
          </a:p>
          <a:p>
            <a:r>
              <a:rPr lang="ru-RU" dirty="0" err="1" smtClean="0">
                <a:solidFill>
                  <a:srgbClr val="FF0000"/>
                </a:solidFill>
                <a:latin typeface="PT Sans" charset="-52"/>
              </a:rPr>
              <a:t>Заринский</a:t>
            </a:r>
            <a:r>
              <a:rPr lang="ru-RU" dirty="0" smtClean="0">
                <a:solidFill>
                  <a:srgbClr val="FF0000"/>
                </a:solidFill>
                <a:latin typeface="PT Sans" charset="-52"/>
              </a:rPr>
              <a:t> (4 чел.)</a:t>
            </a:r>
          </a:p>
          <a:p>
            <a:r>
              <a:rPr lang="ru-RU" dirty="0" smtClean="0">
                <a:solidFill>
                  <a:srgbClr val="FF0000"/>
                </a:solidFill>
                <a:latin typeface="PT Sans" charset="-52"/>
              </a:rPr>
              <a:t>Красногорский (1 чел.)</a:t>
            </a:r>
          </a:p>
          <a:p>
            <a:r>
              <a:rPr lang="ru-RU" dirty="0" err="1" smtClean="0">
                <a:solidFill>
                  <a:srgbClr val="FF0000"/>
                </a:solidFill>
                <a:latin typeface="PT Sans" charset="-52"/>
              </a:rPr>
              <a:t>Кулундинский</a:t>
            </a:r>
            <a:r>
              <a:rPr lang="ru-RU" dirty="0" smtClean="0">
                <a:solidFill>
                  <a:srgbClr val="FF0000"/>
                </a:solidFill>
                <a:latin typeface="PT Sans" charset="-52"/>
              </a:rPr>
              <a:t> (1 чел.)</a:t>
            </a:r>
          </a:p>
          <a:p>
            <a:r>
              <a:rPr lang="ru-RU" dirty="0" err="1" smtClean="0">
                <a:solidFill>
                  <a:srgbClr val="FF0000"/>
                </a:solidFill>
                <a:latin typeface="PT Sans" charset="-52"/>
              </a:rPr>
              <a:t>Кытмановский</a:t>
            </a:r>
            <a:r>
              <a:rPr lang="ru-RU" dirty="0" smtClean="0">
                <a:solidFill>
                  <a:srgbClr val="FF0000"/>
                </a:solidFill>
                <a:latin typeface="PT Sans" charset="-52"/>
              </a:rPr>
              <a:t> (1 чел.)</a:t>
            </a:r>
          </a:p>
          <a:p>
            <a:r>
              <a:rPr lang="ru-RU" dirty="0" smtClean="0">
                <a:solidFill>
                  <a:srgbClr val="FF0000"/>
                </a:solidFill>
                <a:latin typeface="PT Sans" charset="-52"/>
              </a:rPr>
              <a:t>Первомайский (</a:t>
            </a:r>
            <a:r>
              <a:rPr lang="ru-RU" dirty="0">
                <a:solidFill>
                  <a:srgbClr val="FF0000"/>
                </a:solidFill>
                <a:latin typeface="PT Sans" charset="-52"/>
              </a:rPr>
              <a:t>1 чел</a:t>
            </a:r>
            <a:r>
              <a:rPr lang="ru-RU" dirty="0" smtClean="0">
                <a:solidFill>
                  <a:srgbClr val="FF0000"/>
                </a:solidFill>
                <a:latin typeface="PT Sans" charset="-52"/>
              </a:rPr>
              <a:t>.)</a:t>
            </a:r>
          </a:p>
          <a:p>
            <a:r>
              <a:rPr lang="ru-RU" dirty="0" err="1" smtClean="0">
                <a:solidFill>
                  <a:srgbClr val="FF0000"/>
                </a:solidFill>
                <a:latin typeface="PT Sans" charset="-52"/>
              </a:rPr>
              <a:t>Поспелихинский</a:t>
            </a:r>
            <a:r>
              <a:rPr lang="ru-RU" dirty="0" smtClean="0">
                <a:solidFill>
                  <a:srgbClr val="FF0000"/>
                </a:solidFill>
                <a:latin typeface="PT Sans" charset="-52"/>
              </a:rPr>
              <a:t> (1 чел.)</a:t>
            </a:r>
          </a:p>
          <a:p>
            <a:r>
              <a:rPr lang="ru-RU" dirty="0" err="1" smtClean="0">
                <a:solidFill>
                  <a:srgbClr val="FF0000"/>
                </a:solidFill>
                <a:latin typeface="PT Sans" charset="-52"/>
              </a:rPr>
              <a:t>Рубцовский</a:t>
            </a:r>
            <a:r>
              <a:rPr lang="ru-RU" dirty="0" smtClean="0">
                <a:solidFill>
                  <a:srgbClr val="FF0000"/>
                </a:solidFill>
                <a:latin typeface="PT Sans" charset="-52"/>
              </a:rPr>
              <a:t> (2 чел.)</a:t>
            </a:r>
            <a:endParaRPr lang="ru-RU" dirty="0">
              <a:solidFill>
                <a:srgbClr val="FF0000"/>
              </a:solidFill>
              <a:latin typeface="PT Sans" charset="-52"/>
            </a:endParaRPr>
          </a:p>
          <a:p>
            <a:r>
              <a:rPr lang="ru-RU" dirty="0" err="1" smtClean="0">
                <a:solidFill>
                  <a:srgbClr val="FF0000"/>
                </a:solidFill>
                <a:latin typeface="PT Sans" charset="-52"/>
              </a:rPr>
              <a:t>Тогульский</a:t>
            </a:r>
            <a:r>
              <a:rPr lang="ru-RU" dirty="0" smtClean="0">
                <a:solidFill>
                  <a:srgbClr val="FF0000"/>
                </a:solidFill>
                <a:latin typeface="PT Sans" charset="-52"/>
              </a:rPr>
              <a:t> (</a:t>
            </a:r>
            <a:r>
              <a:rPr lang="ru-RU" dirty="0">
                <a:solidFill>
                  <a:srgbClr val="FF0000"/>
                </a:solidFill>
                <a:latin typeface="PT Sans" charset="-52"/>
              </a:rPr>
              <a:t>1 чел</a:t>
            </a:r>
            <a:r>
              <a:rPr lang="ru-RU" dirty="0" smtClean="0">
                <a:solidFill>
                  <a:srgbClr val="FF0000"/>
                </a:solidFill>
                <a:latin typeface="PT Sans" charset="-52"/>
              </a:rPr>
              <a:t>.)</a:t>
            </a:r>
          </a:p>
          <a:p>
            <a:r>
              <a:rPr lang="ru-RU" dirty="0" smtClean="0">
                <a:solidFill>
                  <a:srgbClr val="FF0000"/>
                </a:solidFill>
                <a:latin typeface="PT Sans" charset="-52"/>
              </a:rPr>
              <a:t>Целинный (1 чел.)</a:t>
            </a:r>
          </a:p>
          <a:p>
            <a:r>
              <a:rPr lang="ru-RU" dirty="0" err="1" smtClean="0">
                <a:solidFill>
                  <a:srgbClr val="FF0000"/>
                </a:solidFill>
                <a:latin typeface="PT Sans" charset="-52"/>
              </a:rPr>
              <a:t>Шелаболихинский</a:t>
            </a:r>
            <a:r>
              <a:rPr lang="ru-RU" dirty="0" smtClean="0">
                <a:solidFill>
                  <a:srgbClr val="FF0000"/>
                </a:solidFill>
                <a:latin typeface="PT Sans" charset="-52"/>
              </a:rPr>
              <a:t> (1 чел.)</a:t>
            </a:r>
            <a:endParaRPr lang="ru-RU" dirty="0">
              <a:solidFill>
                <a:srgbClr val="FF0000"/>
              </a:solidFill>
              <a:latin typeface="PT Sans" charset="-52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12" y="4895354"/>
            <a:ext cx="2967038" cy="145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15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Google Shape;1679;p103"/>
          <p:cNvSpPr/>
          <p:nvPr/>
        </p:nvSpPr>
        <p:spPr>
          <a:xfrm>
            <a:off x="236030" y="1125905"/>
            <a:ext cx="11791665" cy="5411373"/>
          </a:xfrm>
          <a:prstGeom prst="rect">
            <a:avLst/>
          </a:prstGeom>
          <a:noFill/>
          <a:ln w="25400" cap="flat" cmpd="sng">
            <a:solidFill>
              <a:srgbClr val="DDEAF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800"/>
              <a:buFont typeface="Arial"/>
              <a:buNone/>
            </a:pPr>
            <a:endParaRPr kern="0">
              <a:solidFill>
                <a:srgbClr val="3366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1" name="Google Shape;1681;p103"/>
          <p:cNvSpPr txBox="1"/>
          <p:nvPr/>
        </p:nvSpPr>
        <p:spPr>
          <a:xfrm>
            <a:off x="4038600" y="6537278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  <a:buFont typeface="Arial"/>
              <a:buNone/>
            </a:pPr>
            <a:r>
              <a:rPr lang="ru-RU" sz="1200" kern="0" dirty="0">
                <a:solidFill>
                  <a:srgbClr val="8296B0"/>
                </a:solidFill>
                <a:latin typeface="Roboto"/>
                <a:ea typeface="Roboto"/>
                <a:cs typeface="Roboto"/>
                <a:sym typeface="Roboto"/>
              </a:rPr>
              <a:t>Министерство образования и науки Алтайского края</a:t>
            </a:r>
            <a:endParaRPr sz="1200" kern="0" dirty="0">
              <a:solidFill>
                <a:srgbClr val="8296B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3" name="Google Shape;1683;p103"/>
          <p:cNvSpPr/>
          <p:nvPr/>
        </p:nvSpPr>
        <p:spPr>
          <a:xfrm>
            <a:off x="0" y="306725"/>
            <a:ext cx="12192000" cy="941929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14300" dist="47625" dir="7380000" algn="bl" rotWithShape="0">
              <a:srgbClr val="434343">
                <a:alpha val="3725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SzPts val="1400"/>
              <a:buFont typeface="Arial"/>
              <a:buNone/>
            </a:pP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10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42" b="9442"/>
          <a:stretch>
            <a:fillRect/>
          </a:stretch>
        </p:blipFill>
        <p:spPr bwMode="auto">
          <a:xfrm>
            <a:off x="236030" y="317737"/>
            <a:ext cx="932074" cy="88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254042"/>
            <a:ext cx="12192000" cy="9993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003399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5236" y="1243716"/>
            <a:ext cx="10197852" cy="59133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buClr>
                <a:srgbClr val="000000"/>
              </a:buClr>
              <a:buSzPts val="3200"/>
            </a:pPr>
            <a:r>
              <a:rPr lang="ru-RU" sz="1600" b="1" dirty="0" smtClean="0">
                <a:solidFill>
                  <a:srgbClr val="0017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Участник программы </a:t>
            </a:r>
            <a:r>
              <a:rPr lang="ru-RU" sz="1600" b="1" dirty="0">
                <a:solidFill>
                  <a:srgbClr val="0017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«Земский учитель</a:t>
            </a:r>
            <a:r>
              <a:rPr lang="ru-RU" sz="1600" b="1" dirty="0" smtClean="0">
                <a:solidFill>
                  <a:srgbClr val="0017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 берет на себя следующее обязательство:</a:t>
            </a:r>
            <a:endParaRPr lang="ru-RU" sz="1600" kern="0" dirty="0">
              <a:solidFill>
                <a:schemeClr val="bg2">
                  <a:lumMod val="50000"/>
                </a:schemeClr>
              </a:solidFill>
              <a:latin typeface="Roboto Light"/>
              <a:ea typeface="Roboto"/>
              <a:cs typeface="Roboto"/>
              <a:sym typeface="Roboto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72266" y="1784049"/>
            <a:ext cx="7760570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17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исполнять </a:t>
            </a:r>
            <a:r>
              <a:rPr lang="ru-RU" sz="1600" dirty="0">
                <a:solidFill>
                  <a:srgbClr val="0017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трудовые обязанности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течение 5 (пяти) лет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rgbClr val="0017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дня заключения трудового договора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должности 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«учитель» и 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месту работы, указанному в приказе </a:t>
            </a:r>
            <a:r>
              <a:rPr lang="ru-RU" sz="1600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Минобнауки</a:t>
            </a:r>
            <a:r>
              <a:rPr lang="ru-RU" sz="1600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Алтайского края</a:t>
            </a:r>
            <a:r>
              <a:rPr lang="ru-RU" sz="1600" dirty="0" smtClean="0">
                <a:solidFill>
                  <a:srgbClr val="0017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 </a:t>
            </a:r>
            <a:r>
              <a:rPr lang="ru-RU" sz="1600" dirty="0">
                <a:solidFill>
                  <a:srgbClr val="0017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утверждении списка получателей единовременной компенсационной выплаты в текущем </a:t>
            </a:r>
            <a:r>
              <a:rPr lang="ru-RU" sz="1600" dirty="0" smtClean="0">
                <a:solidFill>
                  <a:srgbClr val="00174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году</a:t>
            </a:r>
            <a:endParaRPr lang="ru-RU" sz="11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8" name="Google Shape;467;p60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749585" y="1993326"/>
            <a:ext cx="552145" cy="47450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1684;p103"/>
          <p:cNvSpPr txBox="1"/>
          <p:nvPr/>
        </p:nvSpPr>
        <p:spPr>
          <a:xfrm>
            <a:off x="866769" y="559593"/>
            <a:ext cx="10644297" cy="532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3200"/>
            </a:pPr>
            <a:r>
              <a:rPr lang="ru-RU" sz="2400" b="1" dirty="0">
                <a:solidFill>
                  <a:srgbClr val="FF0000"/>
                </a:solidFill>
                <a:latin typeface="PT Sans" charset="-52"/>
              </a:rPr>
              <a:t>Обязательства участников программы «Земский учитель</a:t>
            </a:r>
            <a:r>
              <a:rPr lang="ru-RU" sz="2400" b="1" dirty="0" smtClean="0">
                <a:solidFill>
                  <a:srgbClr val="FF0000"/>
                </a:solidFill>
                <a:latin typeface="PT Sans" charset="-52"/>
              </a:rPr>
              <a:t>» !!!!</a:t>
            </a:r>
            <a:endParaRPr lang="ru-RU" sz="2400" b="1" dirty="0">
              <a:solidFill>
                <a:srgbClr val="FF0000"/>
              </a:solidFill>
              <a:latin typeface="PT Sans" charset="-52"/>
              <a:sym typeface="Roboto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486701" y="1798755"/>
            <a:ext cx="9468" cy="1062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76559" y="2918384"/>
            <a:ext cx="1126092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6762" y="1345451"/>
            <a:ext cx="2164538" cy="156284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012317" y="3963627"/>
            <a:ext cx="4490250" cy="981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Важно!</a:t>
            </a:r>
            <a:r>
              <a:rPr lang="ru-RU" sz="4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4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9584" y="3015316"/>
            <a:ext cx="11087903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400" b="1" dirty="0" smtClean="0">
                <a:solidFill>
                  <a:srgbClr val="003399"/>
                </a:solidFill>
                <a:latin typeface="PT Sans" charset="-52"/>
              </a:rPr>
              <a:t>В </a:t>
            </a:r>
            <a:r>
              <a:rPr lang="ru-RU" sz="1400" b="1" dirty="0">
                <a:solidFill>
                  <a:srgbClr val="003399"/>
                </a:solidFill>
                <a:latin typeface="PT Sans" charset="-52"/>
              </a:rPr>
              <a:t>период исполнения трудовых обязанностей (5 лет) </a:t>
            </a:r>
            <a:r>
              <a:rPr lang="ru-RU" sz="1400" b="1" dirty="0">
                <a:solidFill>
                  <a:srgbClr val="FF0000"/>
                </a:solidFill>
                <a:latin typeface="PT Sans" charset="-52"/>
              </a:rPr>
              <a:t>не засчитываются периоды</a:t>
            </a:r>
            <a:r>
              <a:rPr lang="ru-RU" sz="1400" b="1" dirty="0">
                <a:solidFill>
                  <a:srgbClr val="003399"/>
                </a:solidFill>
                <a:latin typeface="PT Sans" charset="-52"/>
              </a:rPr>
              <a:t>, в течение которых учитель исполнял трудовую функцию не в полном объеме по каким-либо причинам, в том числе по причине</a:t>
            </a:r>
            <a:r>
              <a:rPr lang="ru-RU" sz="1400" b="1" dirty="0" smtClean="0">
                <a:solidFill>
                  <a:srgbClr val="003399"/>
                </a:solidFill>
                <a:latin typeface="PT Sans" charset="-52"/>
              </a:rPr>
              <a:t>:</a:t>
            </a:r>
          </a:p>
          <a:p>
            <a:pPr indent="450215" algn="just">
              <a:spcAft>
                <a:spcPts val="0"/>
              </a:spcAft>
            </a:pPr>
            <a:endParaRPr lang="ru-RU" sz="1400" b="1" dirty="0">
              <a:solidFill>
                <a:srgbClr val="003399"/>
              </a:solidFill>
              <a:latin typeface="PT Sans" charset="-52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3399"/>
                </a:solidFill>
                <a:latin typeface="PT Sans" charset="-52"/>
              </a:rPr>
              <a:t>выхода в отпуск по беременности и родам;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3399"/>
                </a:solidFill>
                <a:latin typeface="PT Sans" charset="-52"/>
              </a:rPr>
              <a:t>выхода в отпуск по уходу за ребенком; 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3399"/>
                </a:solidFill>
                <a:latin typeface="PT Sans" charset="-52"/>
              </a:rPr>
              <a:t>выхода в отпуск как работника, усыновившего ребенка;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3399"/>
                </a:solidFill>
                <a:latin typeface="PT Sans" charset="-52"/>
              </a:rPr>
              <a:t>временной нетрудоспособности (больничный лист);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3399"/>
                </a:solidFill>
                <a:latin typeface="PT Sans" charset="-52"/>
              </a:rPr>
              <a:t>выхода в «творческий» отпуск;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3399"/>
                </a:solidFill>
                <a:latin typeface="PT Sans" charset="-52"/>
              </a:rPr>
              <a:t>выхода в отпуск без содержания;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3399"/>
                </a:solidFill>
                <a:latin typeface="PT Sans" charset="-52"/>
              </a:rPr>
              <a:t>ухода на военную службу в рамках мобилизации;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003399"/>
                </a:solidFill>
                <a:latin typeface="PT Sans" charset="-52"/>
              </a:rPr>
              <a:t>осуществления трудовой функции по должности «учитель» с нагрузкой менее 18 час. по </a:t>
            </a:r>
            <a:r>
              <a:rPr lang="ru-RU" sz="1200" dirty="0" smtClean="0">
                <a:solidFill>
                  <a:srgbClr val="003399"/>
                </a:solidFill>
                <a:latin typeface="PT Sans" charset="-52"/>
              </a:rPr>
              <a:t>каким-либо причинам;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200" b="1" dirty="0" smtClean="0">
                <a:solidFill>
                  <a:srgbClr val="FF0000"/>
                </a:solidFill>
                <a:latin typeface="PT Sans" charset="-52"/>
              </a:rPr>
              <a:t>осуществление трудовой функции по должности «учитель», в случае, если основная должность иная, в том числе на короткий срок </a:t>
            </a:r>
            <a:r>
              <a:rPr lang="ru-RU" sz="1200" i="1" dirty="0" smtClean="0">
                <a:solidFill>
                  <a:srgbClr val="003399"/>
                </a:solidFill>
                <a:latin typeface="PT Sans" charset="-52"/>
              </a:rPr>
              <a:t>(заместитель руководителя, педагог-психолог, руководитель «Точки роста» и т.п.)</a:t>
            </a:r>
            <a:r>
              <a:rPr lang="ru-RU" sz="1400" i="1" dirty="0" smtClean="0">
                <a:solidFill>
                  <a:srgbClr val="003399"/>
                </a:solidFill>
                <a:latin typeface="PT Sans" charset="-52"/>
              </a:rPr>
              <a:t>.</a:t>
            </a:r>
            <a:endParaRPr lang="ru-RU" sz="1400" i="1" dirty="0">
              <a:solidFill>
                <a:srgbClr val="003399"/>
              </a:solidFill>
              <a:latin typeface="PT Sans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6165" y="5779308"/>
            <a:ext cx="1171139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002060"/>
                </a:solidFill>
                <a:latin typeface="PT Sans" charset="-52"/>
              </a:rPr>
              <a:t>Основное место работы получателя выплаты:</a:t>
            </a:r>
            <a:r>
              <a:rPr lang="ru-RU" sz="1400" dirty="0">
                <a:solidFill>
                  <a:srgbClr val="002060"/>
                </a:solidFill>
                <a:latin typeface="PT Sans" charset="-52"/>
              </a:rPr>
              <a:t> </a:t>
            </a:r>
            <a:r>
              <a:rPr lang="ru-RU" sz="1200" dirty="0">
                <a:solidFill>
                  <a:srgbClr val="003399"/>
                </a:solidFill>
                <a:latin typeface="PT Sans" charset="-52"/>
              </a:rPr>
              <a:t>общеобразовательная организация (в том числе филиал), указанная в приказе </a:t>
            </a:r>
            <a:r>
              <a:rPr lang="ru-RU" sz="1200" dirty="0" err="1">
                <a:solidFill>
                  <a:srgbClr val="003399"/>
                </a:solidFill>
                <a:latin typeface="PT Sans" charset="-52"/>
              </a:rPr>
              <a:t>Минобрнауки</a:t>
            </a:r>
            <a:r>
              <a:rPr lang="ru-RU" sz="1200" dirty="0">
                <a:solidFill>
                  <a:srgbClr val="003399"/>
                </a:solidFill>
                <a:latin typeface="PT Sans" charset="-52"/>
              </a:rPr>
              <a:t> АК об утверждении списка получателей выплаты в соответствующем </a:t>
            </a:r>
            <a:r>
              <a:rPr lang="ru-RU" sz="1200" dirty="0" smtClean="0">
                <a:solidFill>
                  <a:srgbClr val="003399"/>
                </a:solidFill>
                <a:latin typeface="PT Sans" charset="-52"/>
              </a:rPr>
              <a:t>году </a:t>
            </a:r>
            <a:r>
              <a:rPr lang="ru-RU" sz="1200" dirty="0">
                <a:solidFill>
                  <a:srgbClr val="FF0000"/>
                </a:solidFill>
                <a:latin typeface="PT Sans" charset="-52"/>
              </a:rPr>
              <a:t>(не допустима, в том числе, смена основного места работы «земского учителя» в филиале на место работы в юридическом </a:t>
            </a:r>
            <a:r>
              <a:rPr lang="ru-RU" sz="1200" dirty="0" smtClean="0">
                <a:solidFill>
                  <a:srgbClr val="FF0000"/>
                </a:solidFill>
                <a:latin typeface="PT Sans" charset="-52"/>
              </a:rPr>
              <a:t>лице и наоборот)</a:t>
            </a:r>
            <a:endParaRPr lang="ru-RU" sz="1200" dirty="0">
              <a:solidFill>
                <a:srgbClr val="FF0000"/>
              </a:solidFill>
              <a:latin typeface="PT Sans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0658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2727</TotalTime>
  <Words>1559</Words>
  <Application>Microsoft Office PowerPoint</Application>
  <PresentationFormat>Широкоэкранный</PresentationFormat>
  <Paragraphs>427</Paragraphs>
  <Slides>12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PT Sans</vt:lpstr>
      <vt:lpstr>Roboto</vt:lpstr>
      <vt:lpstr>Roboto Light</vt:lpstr>
      <vt:lpstr>Times New Roman</vt:lpstr>
      <vt:lpstr>Wingdings</vt:lpstr>
      <vt:lpstr>Тема Office</vt:lpstr>
      <vt:lpstr>1_Тема Office</vt:lpstr>
      <vt:lpstr>Об утверждении перечня вакантных должностей по программе «Земский учитель» в 2023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Сергеевна Попова</dc:creator>
  <cp:lastModifiedBy>Елена Сергеевна Бровко</cp:lastModifiedBy>
  <cp:revision>237</cp:revision>
  <cp:lastPrinted>2020-09-21T10:03:41Z</cp:lastPrinted>
  <dcterms:created xsi:type="dcterms:W3CDTF">2020-03-03T03:32:20Z</dcterms:created>
  <dcterms:modified xsi:type="dcterms:W3CDTF">2023-01-11T07:34:12Z</dcterms:modified>
</cp:coreProperties>
</file>